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handoutMasterIdLst>
    <p:handoutMasterId r:id="rId36"/>
  </p:handoutMasterIdLst>
  <p:sldIdLst>
    <p:sldId id="261" r:id="rId5"/>
    <p:sldId id="263" r:id="rId6"/>
    <p:sldId id="277" r:id="rId7"/>
    <p:sldId id="278" r:id="rId8"/>
    <p:sldId id="264" r:id="rId9"/>
    <p:sldId id="282" r:id="rId10"/>
    <p:sldId id="283" r:id="rId11"/>
    <p:sldId id="296" r:id="rId12"/>
    <p:sldId id="279" r:id="rId13"/>
    <p:sldId id="286" r:id="rId14"/>
    <p:sldId id="281" r:id="rId15"/>
    <p:sldId id="275" r:id="rId16"/>
    <p:sldId id="287" r:id="rId17"/>
    <p:sldId id="271" r:id="rId18"/>
    <p:sldId id="288" r:id="rId19"/>
    <p:sldId id="289" r:id="rId20"/>
    <p:sldId id="270" r:id="rId21"/>
    <p:sldId id="297" r:id="rId22"/>
    <p:sldId id="280" r:id="rId23"/>
    <p:sldId id="293" r:id="rId24"/>
    <p:sldId id="273" r:id="rId25"/>
    <p:sldId id="291" r:id="rId26"/>
    <p:sldId id="300" r:id="rId27"/>
    <p:sldId id="298" r:id="rId28"/>
    <p:sldId id="299" r:id="rId29"/>
    <p:sldId id="301" r:id="rId30"/>
    <p:sldId id="274" r:id="rId31"/>
    <p:sldId id="302" r:id="rId32"/>
    <p:sldId id="292" r:id="rId33"/>
    <p:sldId id="28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BF3B7"/>
    <a:srgbClr val="F3D47D"/>
    <a:srgbClr val="FFFF99"/>
    <a:srgbClr val="FF9933"/>
    <a:srgbClr val="01C6FD"/>
    <a:srgbClr val="79AE02"/>
    <a:srgbClr val="067F9C"/>
    <a:srgbClr val="014E52"/>
    <a:srgbClr val="0C59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669227-6AEE-45A4-A70A-86902305F812}" type="doc">
      <dgm:prSet loTypeId="urn:microsoft.com/office/officeart/2005/8/layout/cycle1" loCatId="cycle" qsTypeId="urn:microsoft.com/office/officeart/2005/8/quickstyle/simple2" qsCatId="simple" csTypeId="urn:microsoft.com/office/officeart/2005/8/colors/accent1_2" csCatId="accent1" phldr="1"/>
      <dgm:spPr/>
      <dgm:t>
        <a:bodyPr/>
        <a:lstStyle/>
        <a:p>
          <a:endParaRPr lang="en-US"/>
        </a:p>
      </dgm:t>
    </dgm:pt>
    <dgm:pt modelId="{03381E96-C87C-424F-ADA1-847450B99838}">
      <dgm:prSet phldrT="[Text]"/>
      <dgm:spPr/>
      <dgm:t>
        <a:bodyPr/>
        <a:lstStyle/>
        <a:p>
          <a:r>
            <a:rPr lang="en-US" b="1" dirty="0">
              <a:solidFill>
                <a:srgbClr val="0070C0"/>
              </a:solidFill>
            </a:rPr>
            <a:t>R</a:t>
          </a:r>
          <a:r>
            <a:rPr lang="en-US" dirty="0"/>
            <a:t>elief</a:t>
          </a:r>
        </a:p>
      </dgm:t>
    </dgm:pt>
    <dgm:pt modelId="{AEDB88E6-B60A-4D4D-AA2B-A0F72994DF00}" type="parTrans" cxnId="{8F8C7409-ECF9-4C6A-A8FB-04F8F110E6A5}">
      <dgm:prSet/>
      <dgm:spPr/>
      <dgm:t>
        <a:bodyPr/>
        <a:lstStyle/>
        <a:p>
          <a:endParaRPr lang="en-US"/>
        </a:p>
      </dgm:t>
    </dgm:pt>
    <dgm:pt modelId="{A5A742B2-A236-4591-9316-5DD0F4B1271F}" type="sibTrans" cxnId="{8F8C7409-ECF9-4C6A-A8FB-04F8F110E6A5}">
      <dgm:prSet/>
      <dgm:spPr/>
      <dgm:t>
        <a:bodyPr/>
        <a:lstStyle/>
        <a:p>
          <a:endParaRPr lang="en-US"/>
        </a:p>
      </dgm:t>
    </dgm:pt>
    <dgm:pt modelId="{7436D775-C631-49CF-917C-084385784CCF}">
      <dgm:prSet phldrT="[Text]"/>
      <dgm:spPr/>
      <dgm:t>
        <a:bodyPr/>
        <a:lstStyle/>
        <a:p>
          <a:r>
            <a:rPr lang="en-US" b="1" dirty="0">
              <a:solidFill>
                <a:srgbClr val="0070C0"/>
              </a:solidFill>
            </a:rPr>
            <a:t>R</a:t>
          </a:r>
          <a:r>
            <a:rPr lang="en-US" b="0" dirty="0">
              <a:solidFill>
                <a:schemeClr val="tx1"/>
              </a:solidFill>
            </a:rPr>
            <a:t>econstructio</a:t>
          </a:r>
          <a:r>
            <a:rPr lang="en-US" dirty="0"/>
            <a:t>n</a:t>
          </a:r>
        </a:p>
      </dgm:t>
    </dgm:pt>
    <dgm:pt modelId="{2F99F182-C3FF-4047-836C-153687F14679}" type="parTrans" cxnId="{42864D35-414D-42C4-B45A-98CAAD0103C7}">
      <dgm:prSet/>
      <dgm:spPr/>
      <dgm:t>
        <a:bodyPr/>
        <a:lstStyle/>
        <a:p>
          <a:endParaRPr lang="en-US"/>
        </a:p>
      </dgm:t>
    </dgm:pt>
    <dgm:pt modelId="{2FDD24F8-1956-472D-878C-9FEB8ED6A0AD}" type="sibTrans" cxnId="{42864D35-414D-42C4-B45A-98CAAD0103C7}">
      <dgm:prSet/>
      <dgm:spPr/>
      <dgm:t>
        <a:bodyPr/>
        <a:lstStyle/>
        <a:p>
          <a:endParaRPr lang="en-US"/>
        </a:p>
      </dgm:t>
    </dgm:pt>
    <dgm:pt modelId="{45A83CEF-4BE6-40D6-8573-29183F9E4401}">
      <dgm:prSet phldrT="[Text]"/>
      <dgm:spPr/>
      <dgm:t>
        <a:bodyPr/>
        <a:lstStyle/>
        <a:p>
          <a:r>
            <a:rPr lang="en-US" b="1" dirty="0">
              <a:solidFill>
                <a:srgbClr val="0070C0"/>
              </a:solidFill>
            </a:rPr>
            <a:t>R</a:t>
          </a:r>
          <a:r>
            <a:rPr lang="en-US" dirty="0"/>
            <a:t>ehabilitation</a:t>
          </a:r>
        </a:p>
      </dgm:t>
    </dgm:pt>
    <dgm:pt modelId="{DA435CF3-1D41-4EFC-A199-646D3CDF59AE}" type="parTrans" cxnId="{8497E91D-CFEE-4957-86C9-D02BB16A2EE0}">
      <dgm:prSet/>
      <dgm:spPr/>
      <dgm:t>
        <a:bodyPr/>
        <a:lstStyle/>
        <a:p>
          <a:endParaRPr lang="en-US"/>
        </a:p>
      </dgm:t>
    </dgm:pt>
    <dgm:pt modelId="{F74D3B45-690E-483D-9A26-DF33832837AC}" type="sibTrans" cxnId="{8497E91D-CFEE-4957-86C9-D02BB16A2EE0}">
      <dgm:prSet/>
      <dgm:spPr/>
      <dgm:t>
        <a:bodyPr/>
        <a:lstStyle/>
        <a:p>
          <a:endParaRPr lang="en-US"/>
        </a:p>
      </dgm:t>
    </dgm:pt>
    <dgm:pt modelId="{675CA804-448C-447C-B382-BDA10C62D6B8}" type="pres">
      <dgm:prSet presAssocID="{42669227-6AEE-45A4-A70A-86902305F812}" presName="cycle" presStyleCnt="0">
        <dgm:presLayoutVars>
          <dgm:dir/>
          <dgm:resizeHandles val="exact"/>
        </dgm:presLayoutVars>
      </dgm:prSet>
      <dgm:spPr/>
    </dgm:pt>
    <dgm:pt modelId="{B6F4E7FB-2FC6-449B-9CAA-64F1D6BFB593}" type="pres">
      <dgm:prSet presAssocID="{03381E96-C87C-424F-ADA1-847450B99838}" presName="dummy" presStyleCnt="0"/>
      <dgm:spPr/>
    </dgm:pt>
    <dgm:pt modelId="{AFA5F55E-AB8A-4643-8EBA-88A3CD68392C}" type="pres">
      <dgm:prSet presAssocID="{03381E96-C87C-424F-ADA1-847450B99838}" presName="node" presStyleLbl="revTx" presStyleIdx="0" presStyleCnt="3" custScaleX="117443" custScaleY="44759">
        <dgm:presLayoutVars>
          <dgm:bulletEnabled val="1"/>
        </dgm:presLayoutVars>
      </dgm:prSet>
      <dgm:spPr/>
    </dgm:pt>
    <dgm:pt modelId="{9746B031-BBE4-44BB-A3FE-A4E374408DE7}" type="pres">
      <dgm:prSet presAssocID="{A5A742B2-A236-4591-9316-5DD0F4B1271F}" presName="sibTrans" presStyleLbl="node1" presStyleIdx="0" presStyleCnt="3"/>
      <dgm:spPr/>
    </dgm:pt>
    <dgm:pt modelId="{2BB58203-E96F-4E3C-B7B9-97D4C8F53282}" type="pres">
      <dgm:prSet presAssocID="{7436D775-C631-49CF-917C-084385784CCF}" presName="dummy" presStyleCnt="0"/>
      <dgm:spPr/>
    </dgm:pt>
    <dgm:pt modelId="{31C57746-416B-4FBD-8780-E72CE25AECC5}" type="pres">
      <dgm:prSet presAssocID="{7436D775-C631-49CF-917C-084385784CCF}" presName="node" presStyleLbl="revTx" presStyleIdx="1" presStyleCnt="3" custScaleX="136524" custScaleY="69000" custRadScaleRad="113346" custRadScaleInc="0">
        <dgm:presLayoutVars>
          <dgm:bulletEnabled val="1"/>
        </dgm:presLayoutVars>
      </dgm:prSet>
      <dgm:spPr/>
    </dgm:pt>
    <dgm:pt modelId="{969906FC-E5A1-4B16-B930-D5D3E7EEBE09}" type="pres">
      <dgm:prSet presAssocID="{2FDD24F8-1956-472D-878C-9FEB8ED6A0AD}" presName="sibTrans" presStyleLbl="node1" presStyleIdx="1" presStyleCnt="3"/>
      <dgm:spPr/>
    </dgm:pt>
    <dgm:pt modelId="{2A615917-BC4B-4AEC-9A0F-77AA5672DC38}" type="pres">
      <dgm:prSet presAssocID="{45A83CEF-4BE6-40D6-8573-29183F9E4401}" presName="dummy" presStyleCnt="0"/>
      <dgm:spPr/>
    </dgm:pt>
    <dgm:pt modelId="{13DDD9D0-F548-4096-98F1-2B3F6F250717}" type="pres">
      <dgm:prSet presAssocID="{45A83CEF-4BE6-40D6-8573-29183F9E4401}" presName="node" presStyleLbl="revTx" presStyleIdx="2" presStyleCnt="3" custScaleX="174615" custScaleY="61151" custRadScaleRad="94310" custRadScaleInc="-11024">
        <dgm:presLayoutVars>
          <dgm:bulletEnabled val="1"/>
        </dgm:presLayoutVars>
      </dgm:prSet>
      <dgm:spPr/>
    </dgm:pt>
    <dgm:pt modelId="{44840C84-AFFE-4026-A1D9-94493D849893}" type="pres">
      <dgm:prSet presAssocID="{F74D3B45-690E-483D-9A26-DF33832837AC}" presName="sibTrans" presStyleLbl="node1" presStyleIdx="2" presStyleCnt="3"/>
      <dgm:spPr/>
    </dgm:pt>
  </dgm:ptLst>
  <dgm:cxnLst>
    <dgm:cxn modelId="{8F8C7409-ECF9-4C6A-A8FB-04F8F110E6A5}" srcId="{42669227-6AEE-45A4-A70A-86902305F812}" destId="{03381E96-C87C-424F-ADA1-847450B99838}" srcOrd="0" destOrd="0" parTransId="{AEDB88E6-B60A-4D4D-AA2B-A0F72994DF00}" sibTransId="{A5A742B2-A236-4591-9316-5DD0F4B1271F}"/>
    <dgm:cxn modelId="{8497E91D-CFEE-4957-86C9-D02BB16A2EE0}" srcId="{42669227-6AEE-45A4-A70A-86902305F812}" destId="{45A83CEF-4BE6-40D6-8573-29183F9E4401}" srcOrd="2" destOrd="0" parTransId="{DA435CF3-1D41-4EFC-A199-646D3CDF59AE}" sibTransId="{F74D3B45-690E-483D-9A26-DF33832837AC}"/>
    <dgm:cxn modelId="{DE31B82F-C56E-422E-9C3B-685B3B083F1B}" type="presOf" srcId="{A5A742B2-A236-4591-9316-5DD0F4B1271F}" destId="{9746B031-BBE4-44BB-A3FE-A4E374408DE7}" srcOrd="0" destOrd="0" presId="urn:microsoft.com/office/officeart/2005/8/layout/cycle1"/>
    <dgm:cxn modelId="{42864D35-414D-42C4-B45A-98CAAD0103C7}" srcId="{42669227-6AEE-45A4-A70A-86902305F812}" destId="{7436D775-C631-49CF-917C-084385784CCF}" srcOrd="1" destOrd="0" parTransId="{2F99F182-C3FF-4047-836C-153687F14679}" sibTransId="{2FDD24F8-1956-472D-878C-9FEB8ED6A0AD}"/>
    <dgm:cxn modelId="{CB60A26B-2F3A-4339-A0A5-BA449D53CE9E}" type="presOf" srcId="{42669227-6AEE-45A4-A70A-86902305F812}" destId="{675CA804-448C-447C-B382-BDA10C62D6B8}" srcOrd="0" destOrd="0" presId="urn:microsoft.com/office/officeart/2005/8/layout/cycle1"/>
    <dgm:cxn modelId="{9718AF50-603D-422D-9236-3FFCABC26494}" type="presOf" srcId="{2FDD24F8-1956-472D-878C-9FEB8ED6A0AD}" destId="{969906FC-E5A1-4B16-B930-D5D3E7EEBE09}" srcOrd="0" destOrd="0" presId="urn:microsoft.com/office/officeart/2005/8/layout/cycle1"/>
    <dgm:cxn modelId="{7748E1A5-FD75-4F0D-A06E-488B6E5C7D8E}" type="presOf" srcId="{45A83CEF-4BE6-40D6-8573-29183F9E4401}" destId="{13DDD9D0-F548-4096-98F1-2B3F6F250717}" srcOrd="0" destOrd="0" presId="urn:microsoft.com/office/officeart/2005/8/layout/cycle1"/>
    <dgm:cxn modelId="{245322B4-C25D-4793-9A0A-8A6CD661F1C7}" type="presOf" srcId="{03381E96-C87C-424F-ADA1-847450B99838}" destId="{AFA5F55E-AB8A-4643-8EBA-88A3CD68392C}" srcOrd="0" destOrd="0" presId="urn:microsoft.com/office/officeart/2005/8/layout/cycle1"/>
    <dgm:cxn modelId="{4CC855C2-649A-4A88-9A0D-7D1C35BFBB8B}" type="presOf" srcId="{7436D775-C631-49CF-917C-084385784CCF}" destId="{31C57746-416B-4FBD-8780-E72CE25AECC5}" srcOrd="0" destOrd="0" presId="urn:microsoft.com/office/officeart/2005/8/layout/cycle1"/>
    <dgm:cxn modelId="{C508F4D4-7857-4BA4-9809-190280628ADB}" type="presOf" srcId="{F74D3B45-690E-483D-9A26-DF33832837AC}" destId="{44840C84-AFFE-4026-A1D9-94493D849893}" srcOrd="0" destOrd="0" presId="urn:microsoft.com/office/officeart/2005/8/layout/cycle1"/>
    <dgm:cxn modelId="{8FB96DE8-EA4A-4681-A364-48BDAF87BC0D}" type="presParOf" srcId="{675CA804-448C-447C-B382-BDA10C62D6B8}" destId="{B6F4E7FB-2FC6-449B-9CAA-64F1D6BFB593}" srcOrd="0" destOrd="0" presId="urn:microsoft.com/office/officeart/2005/8/layout/cycle1"/>
    <dgm:cxn modelId="{4CF8B314-3414-4580-B5FE-BCCAE25224D3}" type="presParOf" srcId="{675CA804-448C-447C-B382-BDA10C62D6B8}" destId="{AFA5F55E-AB8A-4643-8EBA-88A3CD68392C}" srcOrd="1" destOrd="0" presId="urn:microsoft.com/office/officeart/2005/8/layout/cycle1"/>
    <dgm:cxn modelId="{42579C3E-0517-4453-BDBC-E0898D4588A5}" type="presParOf" srcId="{675CA804-448C-447C-B382-BDA10C62D6B8}" destId="{9746B031-BBE4-44BB-A3FE-A4E374408DE7}" srcOrd="2" destOrd="0" presId="urn:microsoft.com/office/officeart/2005/8/layout/cycle1"/>
    <dgm:cxn modelId="{96220F48-A81A-47A8-893B-9865B759027F}" type="presParOf" srcId="{675CA804-448C-447C-B382-BDA10C62D6B8}" destId="{2BB58203-E96F-4E3C-B7B9-97D4C8F53282}" srcOrd="3" destOrd="0" presId="urn:microsoft.com/office/officeart/2005/8/layout/cycle1"/>
    <dgm:cxn modelId="{40746303-CBB2-4582-ABBB-988B38610DCE}" type="presParOf" srcId="{675CA804-448C-447C-B382-BDA10C62D6B8}" destId="{31C57746-416B-4FBD-8780-E72CE25AECC5}" srcOrd="4" destOrd="0" presId="urn:microsoft.com/office/officeart/2005/8/layout/cycle1"/>
    <dgm:cxn modelId="{AEE0899C-7342-4157-82F0-0AEA91BA3295}" type="presParOf" srcId="{675CA804-448C-447C-B382-BDA10C62D6B8}" destId="{969906FC-E5A1-4B16-B930-D5D3E7EEBE09}" srcOrd="5" destOrd="0" presId="urn:microsoft.com/office/officeart/2005/8/layout/cycle1"/>
    <dgm:cxn modelId="{ACAC6A35-49A8-424E-AE4A-568D75FC2BBB}" type="presParOf" srcId="{675CA804-448C-447C-B382-BDA10C62D6B8}" destId="{2A615917-BC4B-4AEC-9A0F-77AA5672DC38}" srcOrd="6" destOrd="0" presId="urn:microsoft.com/office/officeart/2005/8/layout/cycle1"/>
    <dgm:cxn modelId="{8FD0675F-B288-4A30-BE65-52E3B8EB1FC1}" type="presParOf" srcId="{675CA804-448C-447C-B382-BDA10C62D6B8}" destId="{13DDD9D0-F548-4096-98F1-2B3F6F250717}" srcOrd="7" destOrd="0" presId="urn:microsoft.com/office/officeart/2005/8/layout/cycle1"/>
    <dgm:cxn modelId="{06A5B640-EAEF-40B9-8106-057A5918AC04}" type="presParOf" srcId="{675CA804-448C-447C-B382-BDA10C62D6B8}" destId="{44840C84-AFFE-4026-A1D9-94493D849893}"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732489-0254-4385-82A4-10CBDA7C8077}"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FB2E95E-5DB8-44AA-9129-71EF1B3E69B7}">
      <dgm:prSet phldrT="[Text]"/>
      <dgm:spPr/>
      <dgm:t>
        <a:bodyPr/>
        <a:lstStyle/>
        <a:p>
          <a:r>
            <a:rPr lang="en-US" b="1" dirty="0">
              <a:solidFill>
                <a:srgbClr val="FF0000"/>
              </a:solidFill>
            </a:rPr>
            <a:t>P</a:t>
          </a:r>
          <a:r>
            <a:rPr lang="en-US" dirty="0"/>
            <a:t>revention</a:t>
          </a:r>
        </a:p>
      </dgm:t>
    </dgm:pt>
    <dgm:pt modelId="{EDEE828C-4E4C-4F44-961B-584632503CBF}" type="parTrans" cxnId="{1A1629C8-E9F1-4556-8870-244F1783359A}">
      <dgm:prSet/>
      <dgm:spPr/>
      <dgm:t>
        <a:bodyPr/>
        <a:lstStyle/>
        <a:p>
          <a:endParaRPr lang="en-US"/>
        </a:p>
      </dgm:t>
    </dgm:pt>
    <dgm:pt modelId="{77CB366A-EA0E-43E8-A94A-051D5881A6CE}" type="sibTrans" cxnId="{1A1629C8-E9F1-4556-8870-244F1783359A}">
      <dgm:prSet/>
      <dgm:spPr/>
      <dgm:t>
        <a:bodyPr/>
        <a:lstStyle/>
        <a:p>
          <a:endParaRPr lang="en-US"/>
        </a:p>
      </dgm:t>
    </dgm:pt>
    <dgm:pt modelId="{6E1C8CAD-8BFF-419F-994D-5898A5EEBA93}">
      <dgm:prSet phldrT="[Text]"/>
      <dgm:spPr/>
      <dgm:t>
        <a:bodyPr/>
        <a:lstStyle/>
        <a:p>
          <a:r>
            <a:rPr lang="en-US" b="1" dirty="0">
              <a:solidFill>
                <a:srgbClr val="FF0000"/>
              </a:solidFill>
            </a:rPr>
            <a:t>P</a:t>
          </a:r>
          <a:r>
            <a:rPr lang="en-US" dirty="0"/>
            <a:t>lanning</a:t>
          </a:r>
        </a:p>
      </dgm:t>
    </dgm:pt>
    <dgm:pt modelId="{A29BBFAE-F11F-4164-ACA1-2914FEB3FEA9}" type="parTrans" cxnId="{2D98CD7A-A950-4333-ABA8-6887BFB34B80}">
      <dgm:prSet/>
      <dgm:spPr/>
      <dgm:t>
        <a:bodyPr/>
        <a:lstStyle/>
        <a:p>
          <a:endParaRPr lang="en-US"/>
        </a:p>
      </dgm:t>
    </dgm:pt>
    <dgm:pt modelId="{42704A06-9E7F-4D18-B20E-FEDD15CEFF31}" type="sibTrans" cxnId="{2D98CD7A-A950-4333-ABA8-6887BFB34B80}">
      <dgm:prSet/>
      <dgm:spPr/>
      <dgm:t>
        <a:bodyPr/>
        <a:lstStyle/>
        <a:p>
          <a:endParaRPr lang="en-US"/>
        </a:p>
      </dgm:t>
    </dgm:pt>
    <dgm:pt modelId="{6BD8F331-B77B-4A86-9087-0A7A83DF3306}">
      <dgm:prSet phldrT="[Text]"/>
      <dgm:spPr/>
      <dgm:t>
        <a:bodyPr/>
        <a:lstStyle/>
        <a:p>
          <a:r>
            <a:rPr lang="en-US" b="1" dirty="0">
              <a:solidFill>
                <a:srgbClr val="FF0000"/>
              </a:solidFill>
            </a:rPr>
            <a:t>P</a:t>
          </a:r>
          <a:r>
            <a:rPr lang="en-US" dirty="0"/>
            <a:t>reparedness</a:t>
          </a:r>
        </a:p>
      </dgm:t>
    </dgm:pt>
    <dgm:pt modelId="{C8032806-09B8-4BD9-B0DE-4545EFC32897}" type="parTrans" cxnId="{803E60B9-C985-4C68-A84D-BBB1552257EE}">
      <dgm:prSet/>
      <dgm:spPr/>
      <dgm:t>
        <a:bodyPr/>
        <a:lstStyle/>
        <a:p>
          <a:endParaRPr lang="en-US"/>
        </a:p>
      </dgm:t>
    </dgm:pt>
    <dgm:pt modelId="{AF80FB0C-340F-440D-B845-3792690B4280}" type="sibTrans" cxnId="{803E60B9-C985-4C68-A84D-BBB1552257EE}">
      <dgm:prSet/>
      <dgm:spPr/>
      <dgm:t>
        <a:bodyPr/>
        <a:lstStyle/>
        <a:p>
          <a:endParaRPr lang="en-US"/>
        </a:p>
      </dgm:t>
    </dgm:pt>
    <dgm:pt modelId="{8A96B9A4-9E7C-4A94-A4AD-C7A7BC4F7293}" type="pres">
      <dgm:prSet presAssocID="{CB732489-0254-4385-82A4-10CBDA7C8077}" presName="cycle" presStyleCnt="0">
        <dgm:presLayoutVars>
          <dgm:dir/>
          <dgm:resizeHandles val="exact"/>
        </dgm:presLayoutVars>
      </dgm:prSet>
      <dgm:spPr/>
    </dgm:pt>
    <dgm:pt modelId="{11E81689-B900-40AE-939E-10A70DFE559F}" type="pres">
      <dgm:prSet presAssocID="{FFB2E95E-5DB8-44AA-9129-71EF1B3E69B7}" presName="dummy" presStyleCnt="0"/>
      <dgm:spPr/>
    </dgm:pt>
    <dgm:pt modelId="{4F22B4F9-76E4-42A7-988D-F0746EC8FDD1}" type="pres">
      <dgm:prSet presAssocID="{FFB2E95E-5DB8-44AA-9129-71EF1B3E69B7}" presName="node" presStyleLbl="revTx" presStyleIdx="0" presStyleCnt="3" custScaleY="63483">
        <dgm:presLayoutVars>
          <dgm:bulletEnabled val="1"/>
        </dgm:presLayoutVars>
      </dgm:prSet>
      <dgm:spPr/>
    </dgm:pt>
    <dgm:pt modelId="{4196AAF9-A713-4DA8-B7B6-6348D8F26B07}" type="pres">
      <dgm:prSet presAssocID="{77CB366A-EA0E-43E8-A94A-051D5881A6CE}" presName="sibTrans" presStyleLbl="node1" presStyleIdx="0" presStyleCnt="3"/>
      <dgm:spPr/>
    </dgm:pt>
    <dgm:pt modelId="{5F62556E-54E2-45D4-A788-7C9B3B3B517F}" type="pres">
      <dgm:prSet presAssocID="{6E1C8CAD-8BFF-419F-994D-5898A5EEBA93}" presName="dummy" presStyleCnt="0"/>
      <dgm:spPr/>
    </dgm:pt>
    <dgm:pt modelId="{36D422AF-8486-42DC-B6EF-90D9F1FD0989}" type="pres">
      <dgm:prSet presAssocID="{6E1C8CAD-8BFF-419F-994D-5898A5EEBA93}" presName="node" presStyleLbl="revTx" presStyleIdx="1" presStyleCnt="3">
        <dgm:presLayoutVars>
          <dgm:bulletEnabled val="1"/>
        </dgm:presLayoutVars>
      </dgm:prSet>
      <dgm:spPr/>
    </dgm:pt>
    <dgm:pt modelId="{B3802314-3508-4057-BD7D-A8E759802F10}" type="pres">
      <dgm:prSet presAssocID="{42704A06-9E7F-4D18-B20E-FEDD15CEFF31}" presName="sibTrans" presStyleLbl="node1" presStyleIdx="1" presStyleCnt="3"/>
      <dgm:spPr/>
    </dgm:pt>
    <dgm:pt modelId="{58B2CC7E-5C32-49F4-AD65-0EC319534977}" type="pres">
      <dgm:prSet presAssocID="{6BD8F331-B77B-4A86-9087-0A7A83DF3306}" presName="dummy" presStyleCnt="0"/>
      <dgm:spPr/>
    </dgm:pt>
    <dgm:pt modelId="{9BFAFC0A-1A0B-4EDD-9339-FA390137151B}" type="pres">
      <dgm:prSet presAssocID="{6BD8F331-B77B-4A86-9087-0A7A83DF3306}" presName="node" presStyleLbl="revTx" presStyleIdx="2" presStyleCnt="3" custScaleX="145792" custScaleY="68511">
        <dgm:presLayoutVars>
          <dgm:bulletEnabled val="1"/>
        </dgm:presLayoutVars>
      </dgm:prSet>
      <dgm:spPr/>
    </dgm:pt>
    <dgm:pt modelId="{5FC52918-1A05-499A-BEC1-D19B132C4932}" type="pres">
      <dgm:prSet presAssocID="{AF80FB0C-340F-440D-B845-3792690B4280}" presName="sibTrans" presStyleLbl="node1" presStyleIdx="2" presStyleCnt="3"/>
      <dgm:spPr/>
    </dgm:pt>
  </dgm:ptLst>
  <dgm:cxnLst>
    <dgm:cxn modelId="{471E615C-09FF-4465-AF0F-BEB61FA0CF8D}" type="presOf" srcId="{6E1C8CAD-8BFF-419F-994D-5898A5EEBA93}" destId="{36D422AF-8486-42DC-B6EF-90D9F1FD0989}" srcOrd="0" destOrd="0" presId="urn:microsoft.com/office/officeart/2005/8/layout/cycle1"/>
    <dgm:cxn modelId="{5DA1D96A-B874-4779-8C12-8112848782A1}" type="presOf" srcId="{6BD8F331-B77B-4A86-9087-0A7A83DF3306}" destId="{9BFAFC0A-1A0B-4EDD-9339-FA390137151B}" srcOrd="0" destOrd="0" presId="urn:microsoft.com/office/officeart/2005/8/layout/cycle1"/>
    <dgm:cxn modelId="{2D98CD7A-A950-4333-ABA8-6887BFB34B80}" srcId="{CB732489-0254-4385-82A4-10CBDA7C8077}" destId="{6E1C8CAD-8BFF-419F-994D-5898A5EEBA93}" srcOrd="1" destOrd="0" parTransId="{A29BBFAE-F11F-4164-ACA1-2914FEB3FEA9}" sibTransId="{42704A06-9E7F-4D18-B20E-FEDD15CEFF31}"/>
    <dgm:cxn modelId="{27AC0B83-21FC-4151-AE75-D9356C9B7F7C}" type="presOf" srcId="{77CB366A-EA0E-43E8-A94A-051D5881A6CE}" destId="{4196AAF9-A713-4DA8-B7B6-6348D8F26B07}" srcOrd="0" destOrd="0" presId="urn:microsoft.com/office/officeart/2005/8/layout/cycle1"/>
    <dgm:cxn modelId="{803E60B9-C985-4C68-A84D-BBB1552257EE}" srcId="{CB732489-0254-4385-82A4-10CBDA7C8077}" destId="{6BD8F331-B77B-4A86-9087-0A7A83DF3306}" srcOrd="2" destOrd="0" parTransId="{C8032806-09B8-4BD9-B0DE-4545EFC32897}" sibTransId="{AF80FB0C-340F-440D-B845-3792690B4280}"/>
    <dgm:cxn modelId="{1A1629C8-E9F1-4556-8870-244F1783359A}" srcId="{CB732489-0254-4385-82A4-10CBDA7C8077}" destId="{FFB2E95E-5DB8-44AA-9129-71EF1B3E69B7}" srcOrd="0" destOrd="0" parTransId="{EDEE828C-4E4C-4F44-961B-584632503CBF}" sibTransId="{77CB366A-EA0E-43E8-A94A-051D5881A6CE}"/>
    <dgm:cxn modelId="{C588BBCA-F0D2-4EE3-BBE8-C7269A922D3C}" type="presOf" srcId="{FFB2E95E-5DB8-44AA-9129-71EF1B3E69B7}" destId="{4F22B4F9-76E4-42A7-988D-F0746EC8FDD1}" srcOrd="0" destOrd="0" presId="urn:microsoft.com/office/officeart/2005/8/layout/cycle1"/>
    <dgm:cxn modelId="{6EC923CF-C6D0-4495-BF8A-B7B7EC0671CD}" type="presOf" srcId="{CB732489-0254-4385-82A4-10CBDA7C8077}" destId="{8A96B9A4-9E7C-4A94-A4AD-C7A7BC4F7293}" srcOrd="0" destOrd="0" presId="urn:microsoft.com/office/officeart/2005/8/layout/cycle1"/>
    <dgm:cxn modelId="{E7B73AE0-DB9D-4A6D-9B77-AE09058E7B40}" type="presOf" srcId="{AF80FB0C-340F-440D-B845-3792690B4280}" destId="{5FC52918-1A05-499A-BEC1-D19B132C4932}" srcOrd="0" destOrd="0" presId="urn:microsoft.com/office/officeart/2005/8/layout/cycle1"/>
    <dgm:cxn modelId="{C30B5EE0-B63B-477C-B8D8-7CBE3CD763BE}" type="presOf" srcId="{42704A06-9E7F-4D18-B20E-FEDD15CEFF31}" destId="{B3802314-3508-4057-BD7D-A8E759802F10}" srcOrd="0" destOrd="0" presId="urn:microsoft.com/office/officeart/2005/8/layout/cycle1"/>
    <dgm:cxn modelId="{B932997F-582D-4353-A1AA-DC9E6F98AD7B}" type="presParOf" srcId="{8A96B9A4-9E7C-4A94-A4AD-C7A7BC4F7293}" destId="{11E81689-B900-40AE-939E-10A70DFE559F}" srcOrd="0" destOrd="0" presId="urn:microsoft.com/office/officeart/2005/8/layout/cycle1"/>
    <dgm:cxn modelId="{2C0A1A1B-DD43-4704-AD40-74DC5A888DE7}" type="presParOf" srcId="{8A96B9A4-9E7C-4A94-A4AD-C7A7BC4F7293}" destId="{4F22B4F9-76E4-42A7-988D-F0746EC8FDD1}" srcOrd="1" destOrd="0" presId="urn:microsoft.com/office/officeart/2005/8/layout/cycle1"/>
    <dgm:cxn modelId="{79100239-E6F8-4620-A145-792059C5D968}" type="presParOf" srcId="{8A96B9A4-9E7C-4A94-A4AD-C7A7BC4F7293}" destId="{4196AAF9-A713-4DA8-B7B6-6348D8F26B07}" srcOrd="2" destOrd="0" presId="urn:microsoft.com/office/officeart/2005/8/layout/cycle1"/>
    <dgm:cxn modelId="{4C548CA1-023B-4443-BF38-61ABDA44C02B}" type="presParOf" srcId="{8A96B9A4-9E7C-4A94-A4AD-C7A7BC4F7293}" destId="{5F62556E-54E2-45D4-A788-7C9B3B3B517F}" srcOrd="3" destOrd="0" presId="urn:microsoft.com/office/officeart/2005/8/layout/cycle1"/>
    <dgm:cxn modelId="{9450AFA3-AB17-4D4B-AF25-BF19A5C47D63}" type="presParOf" srcId="{8A96B9A4-9E7C-4A94-A4AD-C7A7BC4F7293}" destId="{36D422AF-8486-42DC-B6EF-90D9F1FD0989}" srcOrd="4" destOrd="0" presId="urn:microsoft.com/office/officeart/2005/8/layout/cycle1"/>
    <dgm:cxn modelId="{77718571-9A2F-423C-AAB6-4FC3A478EAAA}" type="presParOf" srcId="{8A96B9A4-9E7C-4A94-A4AD-C7A7BC4F7293}" destId="{B3802314-3508-4057-BD7D-A8E759802F10}" srcOrd="5" destOrd="0" presId="urn:microsoft.com/office/officeart/2005/8/layout/cycle1"/>
    <dgm:cxn modelId="{CD8EA523-C597-4B40-908E-C1D3DE78487A}" type="presParOf" srcId="{8A96B9A4-9E7C-4A94-A4AD-C7A7BC4F7293}" destId="{58B2CC7E-5C32-49F4-AD65-0EC319534977}" srcOrd="6" destOrd="0" presId="urn:microsoft.com/office/officeart/2005/8/layout/cycle1"/>
    <dgm:cxn modelId="{01833569-0544-4DBC-A816-CD2334FD6A66}" type="presParOf" srcId="{8A96B9A4-9E7C-4A94-A4AD-C7A7BC4F7293}" destId="{9BFAFC0A-1A0B-4EDD-9339-FA390137151B}" srcOrd="7" destOrd="0" presId="urn:microsoft.com/office/officeart/2005/8/layout/cycle1"/>
    <dgm:cxn modelId="{1BFC4142-07CA-4A87-B361-79DBF92ADD8A}" type="presParOf" srcId="{8A96B9A4-9E7C-4A94-A4AD-C7A7BC4F7293}" destId="{5FC52918-1A05-499A-BEC1-D19B132C4932}" srcOrd="8" destOrd="0" presId="urn:microsoft.com/office/officeart/2005/8/layout/cycle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60A29E-4603-4DFC-B228-6A5C56A20144}" type="doc">
      <dgm:prSet loTypeId="urn:microsoft.com/office/officeart/2005/8/layout/pyramid1" loCatId="pyramid" qsTypeId="urn:microsoft.com/office/officeart/2005/8/quickstyle/simple1" qsCatId="simple" csTypeId="urn:microsoft.com/office/officeart/2005/8/colors/colorful1" csCatId="colorful" phldr="1"/>
      <dgm:spPr/>
    </dgm:pt>
    <dgm:pt modelId="{D003E045-B1BA-45ED-A132-68D36D0F38F6}">
      <dgm:prSet phldrT="[Text]" custT="1"/>
      <dgm:spPr/>
      <dgm:t>
        <a:bodyPr/>
        <a:lstStyle/>
        <a:p>
          <a:r>
            <a:rPr lang="en-US" sz="2800" dirty="0"/>
            <a:t>NDMA</a:t>
          </a:r>
        </a:p>
        <a:p>
          <a:r>
            <a:rPr lang="en-US" sz="2800" dirty="0"/>
            <a:t>(National)</a:t>
          </a:r>
        </a:p>
      </dgm:t>
    </dgm:pt>
    <dgm:pt modelId="{098571EC-F3D9-41F8-8196-24ED5F6CA0B2}" type="parTrans" cxnId="{37BBB0C1-2A2C-4BD6-8076-9DEC9BA5E99D}">
      <dgm:prSet/>
      <dgm:spPr/>
      <dgm:t>
        <a:bodyPr/>
        <a:lstStyle/>
        <a:p>
          <a:endParaRPr lang="en-US"/>
        </a:p>
      </dgm:t>
    </dgm:pt>
    <dgm:pt modelId="{F136A7D1-F9A2-4BE1-AAB1-048AC480615A}" type="sibTrans" cxnId="{37BBB0C1-2A2C-4BD6-8076-9DEC9BA5E99D}">
      <dgm:prSet/>
      <dgm:spPr/>
      <dgm:t>
        <a:bodyPr/>
        <a:lstStyle/>
        <a:p>
          <a:endParaRPr lang="en-US"/>
        </a:p>
      </dgm:t>
    </dgm:pt>
    <dgm:pt modelId="{3021B9DB-4550-4A25-8A62-359D9B3AF2A5}">
      <dgm:prSet phldrT="[Text]" custT="1"/>
      <dgm:spPr/>
      <dgm:t>
        <a:bodyPr/>
        <a:lstStyle/>
        <a:p>
          <a:r>
            <a:rPr lang="en-US" sz="2800" dirty="0"/>
            <a:t>SDMA</a:t>
          </a:r>
        </a:p>
        <a:p>
          <a:r>
            <a:rPr lang="en-US" sz="2800" dirty="0"/>
            <a:t>(State)</a:t>
          </a:r>
        </a:p>
      </dgm:t>
    </dgm:pt>
    <dgm:pt modelId="{7167E02C-7854-4F26-BC34-7DE1D4F2D9E6}" type="parTrans" cxnId="{E1088E62-3394-421A-8E77-BBDCEB10C41F}">
      <dgm:prSet/>
      <dgm:spPr/>
      <dgm:t>
        <a:bodyPr/>
        <a:lstStyle/>
        <a:p>
          <a:endParaRPr lang="en-US"/>
        </a:p>
      </dgm:t>
    </dgm:pt>
    <dgm:pt modelId="{58CC9C63-5A95-48E8-BCDC-53220239ACD1}" type="sibTrans" cxnId="{E1088E62-3394-421A-8E77-BBDCEB10C41F}">
      <dgm:prSet/>
      <dgm:spPr/>
      <dgm:t>
        <a:bodyPr/>
        <a:lstStyle/>
        <a:p>
          <a:endParaRPr lang="en-US"/>
        </a:p>
      </dgm:t>
    </dgm:pt>
    <dgm:pt modelId="{C12D555B-BA0E-4AAC-B160-DD85290B8D21}">
      <dgm:prSet phldrT="[Text]" custT="1"/>
      <dgm:spPr/>
      <dgm:t>
        <a:bodyPr/>
        <a:lstStyle/>
        <a:p>
          <a:r>
            <a:rPr lang="en-US" sz="3200" dirty="0"/>
            <a:t>DDMA</a:t>
          </a:r>
        </a:p>
        <a:p>
          <a:r>
            <a:rPr lang="en-US" sz="3200" dirty="0"/>
            <a:t>(District)</a:t>
          </a:r>
        </a:p>
      </dgm:t>
    </dgm:pt>
    <dgm:pt modelId="{3F4F979F-285D-4BC3-8BAA-B090F5843F2C}" type="parTrans" cxnId="{20681CBD-4637-49D6-B4F3-345FC52ECDB4}">
      <dgm:prSet/>
      <dgm:spPr/>
      <dgm:t>
        <a:bodyPr/>
        <a:lstStyle/>
        <a:p>
          <a:endParaRPr lang="en-US"/>
        </a:p>
      </dgm:t>
    </dgm:pt>
    <dgm:pt modelId="{76E5279B-9C45-44D8-83FE-108BC51BEE53}" type="sibTrans" cxnId="{20681CBD-4637-49D6-B4F3-345FC52ECDB4}">
      <dgm:prSet/>
      <dgm:spPr/>
      <dgm:t>
        <a:bodyPr/>
        <a:lstStyle/>
        <a:p>
          <a:endParaRPr lang="en-US"/>
        </a:p>
      </dgm:t>
    </dgm:pt>
    <dgm:pt modelId="{DFF35400-893B-4B35-AC0D-0EC5DD26BF0D}" type="pres">
      <dgm:prSet presAssocID="{6760A29E-4603-4DFC-B228-6A5C56A20144}" presName="Name0" presStyleCnt="0">
        <dgm:presLayoutVars>
          <dgm:dir/>
          <dgm:animLvl val="lvl"/>
          <dgm:resizeHandles val="exact"/>
        </dgm:presLayoutVars>
      </dgm:prSet>
      <dgm:spPr/>
    </dgm:pt>
    <dgm:pt modelId="{02EF57CA-5ED0-4027-B909-C0F3355D6489}" type="pres">
      <dgm:prSet presAssocID="{D003E045-B1BA-45ED-A132-68D36D0F38F6}" presName="Name8" presStyleCnt="0"/>
      <dgm:spPr/>
    </dgm:pt>
    <dgm:pt modelId="{F6068496-C4A1-4B0B-8187-EA3A49691EA1}" type="pres">
      <dgm:prSet presAssocID="{D003E045-B1BA-45ED-A132-68D36D0F38F6}" presName="level" presStyleLbl="node1" presStyleIdx="0" presStyleCnt="3">
        <dgm:presLayoutVars>
          <dgm:chMax val="1"/>
          <dgm:bulletEnabled val="1"/>
        </dgm:presLayoutVars>
      </dgm:prSet>
      <dgm:spPr/>
    </dgm:pt>
    <dgm:pt modelId="{3CE89E28-065C-424A-8D78-74633A62FE26}" type="pres">
      <dgm:prSet presAssocID="{D003E045-B1BA-45ED-A132-68D36D0F38F6}" presName="levelTx" presStyleLbl="revTx" presStyleIdx="0" presStyleCnt="0">
        <dgm:presLayoutVars>
          <dgm:chMax val="1"/>
          <dgm:bulletEnabled val="1"/>
        </dgm:presLayoutVars>
      </dgm:prSet>
      <dgm:spPr/>
    </dgm:pt>
    <dgm:pt modelId="{1EA16D2A-E19F-4A0D-8C6A-CE74F96461B3}" type="pres">
      <dgm:prSet presAssocID="{3021B9DB-4550-4A25-8A62-359D9B3AF2A5}" presName="Name8" presStyleCnt="0"/>
      <dgm:spPr/>
    </dgm:pt>
    <dgm:pt modelId="{C92F61F6-E55F-42CD-B5C7-4AE8BB5545B8}" type="pres">
      <dgm:prSet presAssocID="{3021B9DB-4550-4A25-8A62-359D9B3AF2A5}" presName="level" presStyleLbl="node1" presStyleIdx="1" presStyleCnt="3" custLinFactNeighborX="278" custLinFactNeighborY="2070">
        <dgm:presLayoutVars>
          <dgm:chMax val="1"/>
          <dgm:bulletEnabled val="1"/>
        </dgm:presLayoutVars>
      </dgm:prSet>
      <dgm:spPr/>
    </dgm:pt>
    <dgm:pt modelId="{D95704FA-5B3A-4104-9F04-D9E84CA203FD}" type="pres">
      <dgm:prSet presAssocID="{3021B9DB-4550-4A25-8A62-359D9B3AF2A5}" presName="levelTx" presStyleLbl="revTx" presStyleIdx="0" presStyleCnt="0">
        <dgm:presLayoutVars>
          <dgm:chMax val="1"/>
          <dgm:bulletEnabled val="1"/>
        </dgm:presLayoutVars>
      </dgm:prSet>
      <dgm:spPr/>
    </dgm:pt>
    <dgm:pt modelId="{BDEC1A78-62D0-420F-88A0-169C8AA5ED19}" type="pres">
      <dgm:prSet presAssocID="{C12D555B-BA0E-4AAC-B160-DD85290B8D21}" presName="Name8" presStyleCnt="0"/>
      <dgm:spPr/>
    </dgm:pt>
    <dgm:pt modelId="{96E81CD7-C864-4B5A-8147-8FFBF31C18BA}" type="pres">
      <dgm:prSet presAssocID="{C12D555B-BA0E-4AAC-B160-DD85290B8D21}" presName="level" presStyleLbl="node1" presStyleIdx="2" presStyleCnt="3">
        <dgm:presLayoutVars>
          <dgm:chMax val="1"/>
          <dgm:bulletEnabled val="1"/>
        </dgm:presLayoutVars>
      </dgm:prSet>
      <dgm:spPr/>
    </dgm:pt>
    <dgm:pt modelId="{AC9330C8-DDE2-4CE2-AB3B-5F8BD8676E46}" type="pres">
      <dgm:prSet presAssocID="{C12D555B-BA0E-4AAC-B160-DD85290B8D21}" presName="levelTx" presStyleLbl="revTx" presStyleIdx="0" presStyleCnt="0">
        <dgm:presLayoutVars>
          <dgm:chMax val="1"/>
          <dgm:bulletEnabled val="1"/>
        </dgm:presLayoutVars>
      </dgm:prSet>
      <dgm:spPr/>
    </dgm:pt>
  </dgm:ptLst>
  <dgm:cxnLst>
    <dgm:cxn modelId="{16488B1F-C77F-4346-A1D0-05E57AD54F15}" type="presOf" srcId="{D003E045-B1BA-45ED-A132-68D36D0F38F6}" destId="{F6068496-C4A1-4B0B-8187-EA3A49691EA1}" srcOrd="0" destOrd="0" presId="urn:microsoft.com/office/officeart/2005/8/layout/pyramid1"/>
    <dgm:cxn modelId="{D15E6423-D27C-40C8-851D-26E20E7F4145}" type="presOf" srcId="{3021B9DB-4550-4A25-8A62-359D9B3AF2A5}" destId="{C92F61F6-E55F-42CD-B5C7-4AE8BB5545B8}" srcOrd="0" destOrd="0" presId="urn:microsoft.com/office/officeart/2005/8/layout/pyramid1"/>
    <dgm:cxn modelId="{DC5F0C37-A8DA-4DD2-987E-E4A5B163F878}" type="presOf" srcId="{6760A29E-4603-4DFC-B228-6A5C56A20144}" destId="{DFF35400-893B-4B35-AC0D-0EC5DD26BF0D}" srcOrd="0" destOrd="0" presId="urn:microsoft.com/office/officeart/2005/8/layout/pyramid1"/>
    <dgm:cxn modelId="{B5AE015D-B705-46FD-9628-AB7FA197F1D6}" type="presOf" srcId="{3021B9DB-4550-4A25-8A62-359D9B3AF2A5}" destId="{D95704FA-5B3A-4104-9F04-D9E84CA203FD}" srcOrd="1" destOrd="0" presId="urn:microsoft.com/office/officeart/2005/8/layout/pyramid1"/>
    <dgm:cxn modelId="{E1088E62-3394-421A-8E77-BBDCEB10C41F}" srcId="{6760A29E-4603-4DFC-B228-6A5C56A20144}" destId="{3021B9DB-4550-4A25-8A62-359D9B3AF2A5}" srcOrd="1" destOrd="0" parTransId="{7167E02C-7854-4F26-BC34-7DE1D4F2D9E6}" sibTransId="{58CC9C63-5A95-48E8-BCDC-53220239ACD1}"/>
    <dgm:cxn modelId="{0449E56A-B676-4714-AC32-49924E5FC320}" type="presOf" srcId="{C12D555B-BA0E-4AAC-B160-DD85290B8D21}" destId="{AC9330C8-DDE2-4CE2-AB3B-5F8BD8676E46}" srcOrd="1" destOrd="0" presId="urn:microsoft.com/office/officeart/2005/8/layout/pyramid1"/>
    <dgm:cxn modelId="{1867CDB3-A728-4C81-9DAB-28C6704DEB42}" type="presOf" srcId="{C12D555B-BA0E-4AAC-B160-DD85290B8D21}" destId="{96E81CD7-C864-4B5A-8147-8FFBF31C18BA}" srcOrd="0" destOrd="0" presId="urn:microsoft.com/office/officeart/2005/8/layout/pyramid1"/>
    <dgm:cxn modelId="{20681CBD-4637-49D6-B4F3-345FC52ECDB4}" srcId="{6760A29E-4603-4DFC-B228-6A5C56A20144}" destId="{C12D555B-BA0E-4AAC-B160-DD85290B8D21}" srcOrd="2" destOrd="0" parTransId="{3F4F979F-285D-4BC3-8BAA-B090F5843F2C}" sibTransId="{76E5279B-9C45-44D8-83FE-108BC51BEE53}"/>
    <dgm:cxn modelId="{37BBB0C1-2A2C-4BD6-8076-9DEC9BA5E99D}" srcId="{6760A29E-4603-4DFC-B228-6A5C56A20144}" destId="{D003E045-B1BA-45ED-A132-68D36D0F38F6}" srcOrd="0" destOrd="0" parTransId="{098571EC-F3D9-41F8-8196-24ED5F6CA0B2}" sibTransId="{F136A7D1-F9A2-4BE1-AAB1-048AC480615A}"/>
    <dgm:cxn modelId="{4BAD64F7-CE7C-4EF5-AB77-4EBC06E6525A}" type="presOf" srcId="{D003E045-B1BA-45ED-A132-68D36D0F38F6}" destId="{3CE89E28-065C-424A-8D78-74633A62FE26}" srcOrd="1" destOrd="0" presId="urn:microsoft.com/office/officeart/2005/8/layout/pyramid1"/>
    <dgm:cxn modelId="{51AE92B9-9FFB-494B-A3B8-3EAE82EFE514}" type="presParOf" srcId="{DFF35400-893B-4B35-AC0D-0EC5DD26BF0D}" destId="{02EF57CA-5ED0-4027-B909-C0F3355D6489}" srcOrd="0" destOrd="0" presId="urn:microsoft.com/office/officeart/2005/8/layout/pyramid1"/>
    <dgm:cxn modelId="{C1B9F563-F685-49F3-A0E0-37F5121EC911}" type="presParOf" srcId="{02EF57CA-5ED0-4027-B909-C0F3355D6489}" destId="{F6068496-C4A1-4B0B-8187-EA3A49691EA1}" srcOrd="0" destOrd="0" presId="urn:microsoft.com/office/officeart/2005/8/layout/pyramid1"/>
    <dgm:cxn modelId="{D85BBD6F-E90B-4AA1-84F3-E57D1E63DE94}" type="presParOf" srcId="{02EF57CA-5ED0-4027-B909-C0F3355D6489}" destId="{3CE89E28-065C-424A-8D78-74633A62FE26}" srcOrd="1" destOrd="0" presId="urn:microsoft.com/office/officeart/2005/8/layout/pyramid1"/>
    <dgm:cxn modelId="{99ACF28E-9C2E-44BD-B26E-0D802B2506C3}" type="presParOf" srcId="{DFF35400-893B-4B35-AC0D-0EC5DD26BF0D}" destId="{1EA16D2A-E19F-4A0D-8C6A-CE74F96461B3}" srcOrd="1" destOrd="0" presId="urn:microsoft.com/office/officeart/2005/8/layout/pyramid1"/>
    <dgm:cxn modelId="{470876C1-F569-401F-AD09-53D641D0B439}" type="presParOf" srcId="{1EA16D2A-E19F-4A0D-8C6A-CE74F96461B3}" destId="{C92F61F6-E55F-42CD-B5C7-4AE8BB5545B8}" srcOrd="0" destOrd="0" presId="urn:microsoft.com/office/officeart/2005/8/layout/pyramid1"/>
    <dgm:cxn modelId="{787ECCE8-DFD2-416B-A83D-2B57B9BD43F2}" type="presParOf" srcId="{1EA16D2A-E19F-4A0D-8C6A-CE74F96461B3}" destId="{D95704FA-5B3A-4104-9F04-D9E84CA203FD}" srcOrd="1" destOrd="0" presId="urn:microsoft.com/office/officeart/2005/8/layout/pyramid1"/>
    <dgm:cxn modelId="{B16AD105-36AA-4B61-A2DD-606BFD5CA425}" type="presParOf" srcId="{DFF35400-893B-4B35-AC0D-0EC5DD26BF0D}" destId="{BDEC1A78-62D0-420F-88A0-169C8AA5ED19}" srcOrd="2" destOrd="0" presId="urn:microsoft.com/office/officeart/2005/8/layout/pyramid1"/>
    <dgm:cxn modelId="{F6E033CA-F65B-4A0E-AF5D-111B4C774411}" type="presParOf" srcId="{BDEC1A78-62D0-420F-88A0-169C8AA5ED19}" destId="{96E81CD7-C864-4B5A-8147-8FFBF31C18BA}" srcOrd="0" destOrd="0" presId="urn:microsoft.com/office/officeart/2005/8/layout/pyramid1"/>
    <dgm:cxn modelId="{5A4A5515-B958-4CE9-8824-6F449B320393}" type="presParOf" srcId="{BDEC1A78-62D0-420F-88A0-169C8AA5ED19}" destId="{AC9330C8-DDE2-4CE2-AB3B-5F8BD8676E4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5F55E-AB8A-4643-8EBA-88A3CD68392C}">
      <dsp:nvSpPr>
        <dsp:cNvPr id="0" name=""/>
        <dsp:cNvSpPr/>
      </dsp:nvSpPr>
      <dsp:spPr>
        <a:xfrm>
          <a:off x="2195867" y="521874"/>
          <a:ext cx="1113820" cy="424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70C0"/>
              </a:solidFill>
            </a:rPr>
            <a:t>R</a:t>
          </a:r>
          <a:r>
            <a:rPr lang="en-US" sz="1400" kern="1200" dirty="0"/>
            <a:t>elief</a:t>
          </a:r>
        </a:p>
      </dsp:txBody>
      <dsp:txXfrm>
        <a:off x="2195867" y="521874"/>
        <a:ext cx="1113820" cy="424491"/>
      </dsp:txXfrm>
    </dsp:sp>
    <dsp:sp modelId="{9746B031-BBE4-44BB-A3FE-A4E374408DE7}">
      <dsp:nvSpPr>
        <dsp:cNvPr id="0" name=""/>
        <dsp:cNvSpPr/>
      </dsp:nvSpPr>
      <dsp:spPr>
        <a:xfrm>
          <a:off x="856793" y="149170"/>
          <a:ext cx="2244946" cy="2244946"/>
        </a:xfrm>
        <a:prstGeom prst="circularArrow">
          <a:avLst>
            <a:gd name="adj1" fmla="val 8238"/>
            <a:gd name="adj2" fmla="val 575218"/>
            <a:gd name="adj3" fmla="val 2278117"/>
            <a:gd name="adj4" fmla="val 20360667"/>
            <a:gd name="adj5" fmla="val 961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1C57746-416B-4FBD-8780-E72CE25AECC5}">
      <dsp:nvSpPr>
        <dsp:cNvPr id="0" name=""/>
        <dsp:cNvSpPr/>
      </dsp:nvSpPr>
      <dsp:spPr>
        <a:xfrm>
          <a:off x="1306802" y="1864007"/>
          <a:ext cx="1294783" cy="654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70C0"/>
              </a:solidFill>
            </a:rPr>
            <a:t>R</a:t>
          </a:r>
          <a:r>
            <a:rPr lang="en-US" sz="1400" b="0" kern="1200" dirty="0">
              <a:solidFill>
                <a:schemeClr val="tx1"/>
              </a:solidFill>
            </a:rPr>
            <a:t>econstructio</a:t>
          </a:r>
          <a:r>
            <a:rPr lang="en-US" sz="1400" kern="1200" dirty="0"/>
            <a:t>n</a:t>
          </a:r>
        </a:p>
      </dsp:txBody>
      <dsp:txXfrm>
        <a:off x="1306802" y="1864007"/>
        <a:ext cx="1294783" cy="654390"/>
      </dsp:txXfrm>
    </dsp:sp>
    <dsp:sp modelId="{969906FC-E5A1-4B16-B930-D5D3E7EEBE09}">
      <dsp:nvSpPr>
        <dsp:cNvPr id="0" name=""/>
        <dsp:cNvSpPr/>
      </dsp:nvSpPr>
      <dsp:spPr>
        <a:xfrm>
          <a:off x="862370" y="204676"/>
          <a:ext cx="2244946" cy="2244946"/>
        </a:xfrm>
        <a:prstGeom prst="circularArrow">
          <a:avLst>
            <a:gd name="adj1" fmla="val 8238"/>
            <a:gd name="adj2" fmla="val 575218"/>
            <a:gd name="adj3" fmla="val 11043836"/>
            <a:gd name="adj4" fmla="val 8239967"/>
            <a:gd name="adj5" fmla="val 961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3DDD9D0-F548-4096-98F1-2B3F6F250717}">
      <dsp:nvSpPr>
        <dsp:cNvPr id="0" name=""/>
        <dsp:cNvSpPr/>
      </dsp:nvSpPr>
      <dsp:spPr>
        <a:xfrm>
          <a:off x="341828" y="529571"/>
          <a:ext cx="1656035" cy="579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070C0"/>
              </a:solidFill>
            </a:rPr>
            <a:t>R</a:t>
          </a:r>
          <a:r>
            <a:rPr lang="en-US" sz="1400" kern="1200" dirty="0"/>
            <a:t>ehabilitation</a:t>
          </a:r>
        </a:p>
      </dsp:txBody>
      <dsp:txXfrm>
        <a:off x="341828" y="529571"/>
        <a:ext cx="1656035" cy="579951"/>
      </dsp:txXfrm>
    </dsp:sp>
    <dsp:sp modelId="{44840C84-AFFE-4026-A1D9-94493D849893}">
      <dsp:nvSpPr>
        <dsp:cNvPr id="0" name=""/>
        <dsp:cNvSpPr/>
      </dsp:nvSpPr>
      <dsp:spPr>
        <a:xfrm>
          <a:off x="871457" y="107805"/>
          <a:ext cx="2244946" cy="2244946"/>
        </a:xfrm>
        <a:prstGeom prst="circularArrow">
          <a:avLst>
            <a:gd name="adj1" fmla="val 8238"/>
            <a:gd name="adj2" fmla="val 575218"/>
            <a:gd name="adj3" fmla="val 18013068"/>
            <a:gd name="adj4" fmla="val 13767231"/>
            <a:gd name="adj5" fmla="val 961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2B4F9-76E4-42A7-988D-F0746EC8FDD1}">
      <dsp:nvSpPr>
        <dsp:cNvPr id="0" name=""/>
        <dsp:cNvSpPr/>
      </dsp:nvSpPr>
      <dsp:spPr>
        <a:xfrm>
          <a:off x="2078544" y="376420"/>
          <a:ext cx="994218" cy="63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P</a:t>
          </a:r>
          <a:r>
            <a:rPr lang="en-US" sz="1500" kern="1200" dirty="0"/>
            <a:t>revention</a:t>
          </a:r>
        </a:p>
      </dsp:txBody>
      <dsp:txXfrm>
        <a:off x="2078544" y="376420"/>
        <a:ext cx="994218" cy="631159"/>
      </dsp:txXfrm>
    </dsp:sp>
    <dsp:sp modelId="{4196AAF9-A713-4DA8-B7B6-6348D8F26B07}">
      <dsp:nvSpPr>
        <dsp:cNvPr id="0" name=""/>
        <dsp:cNvSpPr/>
      </dsp:nvSpPr>
      <dsp:spPr>
        <a:xfrm>
          <a:off x="565350" y="-409"/>
          <a:ext cx="2349585" cy="2349585"/>
        </a:xfrm>
        <a:prstGeom prst="circularArrow">
          <a:avLst>
            <a:gd name="adj1" fmla="val 8251"/>
            <a:gd name="adj2" fmla="val 576364"/>
            <a:gd name="adj3" fmla="val 2962725"/>
            <a:gd name="adj4" fmla="val 210026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D422AF-8486-42DC-B6EF-90D9F1FD0989}">
      <dsp:nvSpPr>
        <dsp:cNvPr id="0" name=""/>
        <dsp:cNvSpPr/>
      </dsp:nvSpPr>
      <dsp:spPr>
        <a:xfrm>
          <a:off x="1243034" y="1642037"/>
          <a:ext cx="994218" cy="99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P</a:t>
          </a:r>
          <a:r>
            <a:rPr lang="en-US" sz="1500" kern="1200" dirty="0"/>
            <a:t>lanning</a:t>
          </a:r>
        </a:p>
      </dsp:txBody>
      <dsp:txXfrm>
        <a:off x="1243034" y="1642037"/>
        <a:ext cx="994218" cy="994218"/>
      </dsp:txXfrm>
    </dsp:sp>
    <dsp:sp modelId="{B3802314-3508-4057-BD7D-A8E759802F10}">
      <dsp:nvSpPr>
        <dsp:cNvPr id="0" name=""/>
        <dsp:cNvSpPr/>
      </dsp:nvSpPr>
      <dsp:spPr>
        <a:xfrm>
          <a:off x="565350" y="-409"/>
          <a:ext cx="2349585" cy="2349585"/>
        </a:xfrm>
        <a:prstGeom prst="circularArrow">
          <a:avLst>
            <a:gd name="adj1" fmla="val 8251"/>
            <a:gd name="adj2" fmla="val 576364"/>
            <a:gd name="adj3" fmla="val 10730777"/>
            <a:gd name="adj4" fmla="val 7260911"/>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FAFC0A-1A0B-4EDD-9339-FA390137151B}">
      <dsp:nvSpPr>
        <dsp:cNvPr id="0" name=""/>
        <dsp:cNvSpPr/>
      </dsp:nvSpPr>
      <dsp:spPr>
        <a:xfrm>
          <a:off x="179887" y="351426"/>
          <a:ext cx="1449491" cy="681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P</a:t>
          </a:r>
          <a:r>
            <a:rPr lang="en-US" sz="1500" kern="1200" dirty="0"/>
            <a:t>reparedness</a:t>
          </a:r>
        </a:p>
      </dsp:txBody>
      <dsp:txXfrm>
        <a:off x="179887" y="351426"/>
        <a:ext cx="1449491" cy="681149"/>
      </dsp:txXfrm>
    </dsp:sp>
    <dsp:sp modelId="{5FC52918-1A05-499A-BEC1-D19B132C4932}">
      <dsp:nvSpPr>
        <dsp:cNvPr id="0" name=""/>
        <dsp:cNvSpPr/>
      </dsp:nvSpPr>
      <dsp:spPr>
        <a:xfrm>
          <a:off x="565350" y="-409"/>
          <a:ext cx="2349585" cy="2349585"/>
        </a:xfrm>
        <a:prstGeom prst="circularArrow">
          <a:avLst>
            <a:gd name="adj1" fmla="val 8251"/>
            <a:gd name="adj2" fmla="val 576364"/>
            <a:gd name="adj3" fmla="val 17675482"/>
            <a:gd name="adj4" fmla="val 14312457"/>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68496-C4A1-4B0B-8187-EA3A49691EA1}">
      <dsp:nvSpPr>
        <dsp:cNvPr id="0" name=""/>
        <dsp:cNvSpPr/>
      </dsp:nvSpPr>
      <dsp:spPr>
        <a:xfrm>
          <a:off x="2348895" y="0"/>
          <a:ext cx="2348895" cy="1262339"/>
        </a:xfrm>
        <a:prstGeom prst="trapezoid">
          <a:avLst>
            <a:gd name="adj" fmla="val 93037"/>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NDMA</a:t>
          </a:r>
        </a:p>
        <a:p>
          <a:pPr marL="0" lvl="0" indent="0" algn="ctr" defTabSz="1244600">
            <a:lnSpc>
              <a:spcPct val="90000"/>
            </a:lnSpc>
            <a:spcBef>
              <a:spcPct val="0"/>
            </a:spcBef>
            <a:spcAft>
              <a:spcPct val="35000"/>
            </a:spcAft>
            <a:buNone/>
          </a:pPr>
          <a:r>
            <a:rPr lang="en-US" sz="2800" kern="1200" dirty="0"/>
            <a:t>(National)</a:t>
          </a:r>
        </a:p>
      </dsp:txBody>
      <dsp:txXfrm>
        <a:off x="2348895" y="0"/>
        <a:ext cx="2348895" cy="1262339"/>
      </dsp:txXfrm>
    </dsp:sp>
    <dsp:sp modelId="{C92F61F6-E55F-42CD-B5C7-4AE8BB5545B8}">
      <dsp:nvSpPr>
        <dsp:cNvPr id="0" name=""/>
        <dsp:cNvSpPr/>
      </dsp:nvSpPr>
      <dsp:spPr>
        <a:xfrm>
          <a:off x="1187507" y="1288470"/>
          <a:ext cx="4697790" cy="1262339"/>
        </a:xfrm>
        <a:prstGeom prst="trapezoid">
          <a:avLst>
            <a:gd name="adj" fmla="val 9303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SDMA</a:t>
          </a:r>
        </a:p>
        <a:p>
          <a:pPr marL="0" lvl="0" indent="0" algn="ctr" defTabSz="1244600">
            <a:lnSpc>
              <a:spcPct val="90000"/>
            </a:lnSpc>
            <a:spcBef>
              <a:spcPct val="0"/>
            </a:spcBef>
            <a:spcAft>
              <a:spcPct val="35000"/>
            </a:spcAft>
            <a:buNone/>
          </a:pPr>
          <a:r>
            <a:rPr lang="en-US" sz="2800" kern="1200" dirty="0"/>
            <a:t>(State)</a:t>
          </a:r>
        </a:p>
      </dsp:txBody>
      <dsp:txXfrm>
        <a:off x="2009620" y="1288470"/>
        <a:ext cx="3053563" cy="1262339"/>
      </dsp:txXfrm>
    </dsp:sp>
    <dsp:sp modelId="{96E81CD7-C864-4B5A-8147-8FFBF31C18BA}">
      <dsp:nvSpPr>
        <dsp:cNvPr id="0" name=""/>
        <dsp:cNvSpPr/>
      </dsp:nvSpPr>
      <dsp:spPr>
        <a:xfrm>
          <a:off x="0" y="2524679"/>
          <a:ext cx="7046686" cy="1262339"/>
        </a:xfrm>
        <a:prstGeom prst="trapezoid">
          <a:avLst>
            <a:gd name="adj" fmla="val 93037"/>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DDMA</a:t>
          </a:r>
        </a:p>
        <a:p>
          <a:pPr marL="0" lvl="0" indent="0" algn="ctr" defTabSz="1422400">
            <a:lnSpc>
              <a:spcPct val="90000"/>
            </a:lnSpc>
            <a:spcBef>
              <a:spcPct val="0"/>
            </a:spcBef>
            <a:spcAft>
              <a:spcPct val="35000"/>
            </a:spcAft>
            <a:buNone/>
          </a:pPr>
          <a:r>
            <a:rPr lang="en-US" sz="3200" kern="1200" dirty="0"/>
            <a:t>(District)</a:t>
          </a:r>
        </a:p>
      </dsp:txBody>
      <dsp:txXfrm>
        <a:off x="1233170" y="2524679"/>
        <a:ext cx="4580345" cy="1262339"/>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34C92B-6A45-864A-B429-22A9039765DA}" type="datetimeFigureOut">
              <a:rPr lang="en-US" smtClean="0"/>
              <a:t>3/10/2026</a:t>
            </a:fld>
            <a:endParaRPr lang="en-US" dirty="0"/>
          </a:p>
        </p:txBody>
      </p:sp>
      <p:sp>
        <p:nvSpPr>
          <p:cNvPr id="4" name="Footer Placeholder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2C3C4-9460-4343-9283-24A378E2714B}" type="slidenum">
              <a:rPr lang="en-US" smtClean="0"/>
              <a:t>‹#›</a:t>
            </a:fld>
            <a:endParaRPr lang="en-US" dirty="0"/>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5FE6-BEE9-465E-9202-2D200EDE749C}" type="datetimeFigureOut">
              <a:rPr lang="en-US" noProof="0" smtClean="0"/>
              <a:t>3/10/2026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E8F2A-B3D4-43F2-B39B-CD77F64A1950}" type="slidenum">
              <a:rPr lang="en-US" noProof="0" smtClean="0"/>
              <a:t>‹#›</a:t>
            </a:fld>
            <a:endParaRPr lang="en-US" noProof="0" dirty="0"/>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123992" y="124953"/>
            <a:ext cx="11944014"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noProof="0" dirty="0"/>
              <a:t>Insert Image</a:t>
            </a:r>
          </a:p>
        </p:txBody>
      </p:sp>
      <p:sp>
        <p:nvSpPr>
          <p:cNvPr id="8" name="Freeform: Shape 7">
            <a:extLst>
              <a:ext uri="{FF2B5EF4-FFF2-40B4-BE49-F238E27FC236}">
                <a16:creationId xmlns:a16="http://schemas.microsoft.com/office/drawing/2014/main"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noProof="0"/>
              <a:t>Subtitle</a:t>
            </a:r>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noProof="0"/>
              <a:t>Title</a:t>
            </a:r>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0" y="0"/>
            <a:ext cx="12191999" cy="39624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noProof="0" dirty="0"/>
              <a:t>Insert Image</a:t>
            </a: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3"/>
                </a:solidFill>
                <a:latin typeface="+mn-lt"/>
              </a:defRPr>
            </a:lvl1pPr>
          </a:lstStyle>
          <a:p>
            <a:pPr marL="228600" lvl="0" indent="-228600"/>
            <a:r>
              <a:rPr lang="en-US" noProof="0"/>
              <a:t>Subtitle</a:t>
            </a:r>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noProof="0"/>
              <a:t>Title</a:t>
            </a:r>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7B386286-CEE2-E94A-BBC0-0A3723EB14DE}"/>
              </a:ext>
            </a:extLst>
          </p:cNvPr>
          <p:cNvSpPr/>
          <p:nvPr userDrawn="1"/>
        </p:nvSpPr>
        <p:spPr>
          <a:xfrm>
            <a:off x="11008895" y="6220326"/>
            <a:ext cx="866273"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1">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6D24BA90-E7BA-471E-AA13-3329EDCD80A2}"/>
              </a:ext>
            </a:extLst>
          </p:cNvPr>
          <p:cNvSpPr/>
          <p:nvPr userDrawn="1"/>
        </p:nvSpPr>
        <p:spPr>
          <a:xfrm flipV="1">
            <a:off x="-1" y="-3"/>
            <a:ext cx="12192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icture Placeholder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123992" y="4587876"/>
            <a:ext cx="11944014" cy="214677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noProof="0"/>
              <a:t>Section Header 1</a:t>
            </a:r>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3" name="Rectangle 12">
            <a:extLst>
              <a:ext uri="{FF2B5EF4-FFF2-40B4-BE49-F238E27FC236}">
                <a16:creationId xmlns:a16="http://schemas.microsoft.com/office/drawing/2014/main"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Slide Number Placeholder 5">
            <a:extLst>
              <a:ext uri="{FF2B5EF4-FFF2-40B4-BE49-F238E27FC236}">
                <a16:creationId xmlns:a16="http://schemas.microsoft.com/office/drawing/2014/main" id="{9E81145E-5F17-4CB6-9E17-ECF3BB38DE75}"/>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0" y="0"/>
            <a:ext cx="12191999"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solidFill>
                  <a:schemeClr val="tx1"/>
                </a:solidFill>
              </a:defRPr>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3860800"/>
            <a:ext cx="9666514" cy="1686720"/>
          </a:xfrm>
        </p:spPr>
        <p:txBody>
          <a:bodyPr anchor="b">
            <a:noAutofit/>
          </a:bodyPr>
          <a:lstStyle>
            <a:lvl1pPr>
              <a:defRPr sz="4800" spc="-150">
                <a:solidFill>
                  <a:schemeClr val="bg1"/>
                </a:solidFill>
              </a:defRPr>
            </a:lvl1pPr>
          </a:lstStyle>
          <a:p>
            <a:r>
              <a:rPr lang="en-US" noProof="0"/>
              <a:t>Section Header 2</a:t>
            </a:r>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5610170"/>
            <a:ext cx="9666514" cy="221599"/>
          </a:xfrm>
        </p:spPr>
        <p:txBody>
          <a:bodyPr tIns="0" bIns="0">
            <a:sp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8" name="Rectangle 7">
            <a:extLst>
              <a:ext uri="{FF2B5EF4-FFF2-40B4-BE49-F238E27FC236}">
                <a16:creationId xmlns:a16="http://schemas.microsoft.com/office/drawing/2014/main" id="{5B68A07C-35C9-40A7-8487-9EAD314C595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Slide Number Placeholder 5">
            <a:extLst>
              <a:ext uri="{FF2B5EF4-FFF2-40B4-BE49-F238E27FC236}">
                <a16:creationId xmlns:a16="http://schemas.microsoft.com/office/drawing/2014/main" id="{CE9143E8-1B27-4F08-9F20-BE30B14AC24E}"/>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noProof="0"/>
              <a:t>Click to edit Master title style</a:t>
            </a:r>
          </a:p>
        </p:txBody>
      </p:sp>
      <p:sp>
        <p:nvSpPr>
          <p:cNvPr id="10" name="Content Placeholder 2">
            <a:extLst>
              <a:ext uri="{FF2B5EF4-FFF2-40B4-BE49-F238E27FC236}">
                <a16:creationId xmlns:a16="http://schemas.microsoft.com/office/drawing/2014/main" id="{3B7F86AE-7774-0B40-8944-DF91C77B02F3}"/>
              </a:ext>
            </a:extLst>
          </p:cNvPr>
          <p:cNvSpPr>
            <a:spLocks noGrp="1"/>
          </p:cNvSpPr>
          <p:nvPr>
            <p:ph idx="1" hasCustomPrompt="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noProof="0"/>
              <a:t>Click to edit Master title style</a:t>
            </a:r>
          </a:p>
        </p:txBody>
      </p:sp>
      <p:sp>
        <p:nvSpPr>
          <p:cNvPr id="3" name="Content Placeholder 2">
            <a:extLst>
              <a:ext uri="{FF2B5EF4-FFF2-40B4-BE49-F238E27FC236}">
                <a16:creationId xmlns:a16="http://schemas.microsoft.com/office/drawing/2014/main" id="{72618346-1C0B-46DB-AAA6-71C865DE85FE}"/>
              </a:ext>
            </a:extLst>
          </p:cNvPr>
          <p:cNvSpPr>
            <a:spLocks noGrp="1"/>
          </p:cNvSpPr>
          <p:nvPr>
            <p:ph idx="1" hasCustomPrompt="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3" name="Title 2">
            <a:extLst>
              <a:ext uri="{FF2B5EF4-FFF2-40B4-BE49-F238E27FC236}">
                <a16:creationId xmlns:a16="http://schemas.microsoft.com/office/drawing/2014/main" id="{05328109-BF43-024A-B25B-C69E4098CFDA}"/>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noProof="0"/>
              <a:t>Click to edit Master title style</a:t>
            </a:r>
          </a:p>
        </p:txBody>
      </p:sp>
      <p:sp>
        <p:nvSpPr>
          <p:cNvPr id="16" name="Text Placeholder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6438900" y="1463346"/>
            <a:ext cx="5181600" cy="487003"/>
          </a:xfrm>
        </p:spPr>
        <p:txBody>
          <a:bodyPr anchor="b">
            <a:normAutofit/>
          </a:bodyPr>
          <a:lstStyle>
            <a:lvl1pPr marL="0" indent="0">
              <a:buNone/>
              <a:defRPr sz="16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6438898" y="2149311"/>
            <a:ext cx="5181601" cy="4040352"/>
          </a:xfrm>
        </p:spPr>
        <p:txBody>
          <a:bodyPr>
            <a:normAutofit/>
          </a:bodyPr>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446314" y="1463346"/>
            <a:ext cx="5306787" cy="487003"/>
          </a:xfrm>
        </p:spPr>
        <p:txBody>
          <a:bodyPr anchor="b">
            <a:normAutofit/>
          </a:bodyPr>
          <a:lstStyle>
            <a:lvl1pPr marL="0" indent="0">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3">
            <a:extLst>
              <a:ext uri="{FF2B5EF4-FFF2-40B4-BE49-F238E27FC236}">
                <a16:creationId xmlns:a16="http://schemas.microsoft.com/office/drawing/2014/main" id="{BEA361C8-0231-48E8-965E-6BB6D606C9FC}"/>
              </a:ext>
            </a:extLst>
          </p:cNvPr>
          <p:cNvSpPr>
            <a:spLocks noGrp="1"/>
          </p:cNvSpPr>
          <p:nvPr>
            <p:ph sz="half" idx="2" hasCustomPrompt="1"/>
          </p:nvPr>
        </p:nvSpPr>
        <p:spPr>
          <a:xfrm>
            <a:off x="446314" y="2149311"/>
            <a:ext cx="5306789" cy="4040352"/>
          </a:xfrm>
        </p:spPr>
        <p:txBody>
          <a:bodyPr>
            <a:normAutofit/>
          </a:bodyPr>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71500" y="1509626"/>
            <a:ext cx="4900386" cy="334508"/>
          </a:xfrm>
        </p:spPr>
        <p:txBody>
          <a:bodyPr>
            <a:noAutofit/>
          </a:bodyPr>
          <a:lstStyle>
            <a:lvl1pPr marL="0" indent="0" algn="l">
              <a:buNone/>
              <a:defRPr sz="1600" b="1">
                <a:solidFill>
                  <a:schemeClr val="accent3"/>
                </a:solidFill>
                <a:latin typeface="+mn-lt"/>
              </a:defRPr>
            </a:lvl1pPr>
          </a:lstStyle>
          <a:p>
            <a:pPr lvl="0"/>
            <a:r>
              <a:rPr lang="en-US" noProof="0"/>
              <a:t>Edit Master text styles</a:t>
            </a:r>
          </a:p>
        </p:txBody>
      </p:sp>
      <p:sp>
        <p:nvSpPr>
          <p:cNvPr id="10" name="Text Placeholder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6720114" y="1509626"/>
            <a:ext cx="4900386" cy="334508"/>
          </a:xfrm>
        </p:spPr>
        <p:txBody>
          <a:bodyPr>
            <a:noAutofit/>
          </a:bodyPr>
          <a:lstStyle>
            <a:lvl1pPr marL="0" indent="0" algn="l">
              <a:buNone/>
              <a:defRPr sz="1600" b="1">
                <a:solidFill>
                  <a:schemeClr val="accent6"/>
                </a:solidFill>
                <a:latin typeface="+mn-lt"/>
              </a:defRPr>
            </a:lvl1pPr>
          </a:lstStyle>
          <a:p>
            <a:pPr lvl="0"/>
            <a:r>
              <a:rPr lang="en-US" noProof="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71500"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noProof="0"/>
              <a:t>Edit Master text styles</a:t>
            </a:r>
          </a:p>
        </p:txBody>
      </p:sp>
      <p:sp>
        <p:nvSpPr>
          <p:cNvPr id="13" name="Text Placeholder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6720114"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noProof="0"/>
              <a:t>Edit Master text styles</a:t>
            </a:r>
          </a:p>
        </p:txBody>
      </p:sp>
      <p:sp>
        <p:nvSpPr>
          <p:cNvPr id="3" name="Title 2">
            <a:extLst>
              <a:ext uri="{FF2B5EF4-FFF2-40B4-BE49-F238E27FC236}">
                <a16:creationId xmlns:a16="http://schemas.microsoft.com/office/drawing/2014/main" id="{E0FB9F81-CC7F-5244-95A6-279BE4B51AB1}"/>
              </a:ext>
            </a:extLst>
          </p:cNvPr>
          <p:cNvSpPr>
            <a:spLocks noGrp="1"/>
          </p:cNvSpPr>
          <p:nvPr>
            <p:ph type="title"/>
          </p:nvPr>
        </p:nvSpPr>
        <p:spPr>
          <a:xfrm>
            <a:off x="446314" y="500215"/>
            <a:ext cx="11174186" cy="590931"/>
          </a:xfrm>
        </p:spPr>
        <p:txBody>
          <a:bodyPr/>
          <a:lstStyle/>
          <a:p>
            <a:r>
              <a:rPr lang="en-US" noProof="0"/>
              <a:t>Click to edit Master title style</a:t>
            </a:r>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noProof="0"/>
              <a:t>Click to edit Master title style</a:t>
            </a:r>
          </a:p>
        </p:txBody>
      </p:sp>
      <p:sp>
        <p:nvSpPr>
          <p:cNvPr id="5" name="Picture Placeholder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735240" y="3802065"/>
            <a:ext cx="9784080" cy="334508"/>
          </a:xfrm>
        </p:spPr>
        <p:txBody>
          <a:bodyPr>
            <a:noAutofit/>
          </a:bodyPr>
          <a:lstStyle>
            <a:lvl1pPr marL="0" indent="0" algn="l">
              <a:buNone/>
              <a:defRPr sz="1600" b="1">
                <a:solidFill>
                  <a:schemeClr val="accent3"/>
                </a:solidFill>
                <a:latin typeface="+mn-lt"/>
              </a:defRPr>
            </a:lvl1pPr>
          </a:lstStyle>
          <a:p>
            <a:pPr lvl="0"/>
            <a:r>
              <a:rPr lang="en-US" noProof="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735240" y="4294303"/>
            <a:ext cx="9784080" cy="1737360"/>
          </a:xfrm>
        </p:spPr>
        <p:txBody>
          <a:bodyPr>
            <a:noAutofit/>
          </a:bodyPr>
          <a:lstStyle>
            <a:lvl1pPr marL="0" indent="0" algn="l">
              <a:buNone/>
              <a:defRPr sz="1400" b="0">
                <a:solidFill>
                  <a:schemeClr val="tx1">
                    <a:lumMod val="75000"/>
                    <a:lumOff val="25000"/>
                  </a:schemeClr>
                </a:solidFill>
                <a:latin typeface="+mn-lt"/>
              </a:defRPr>
            </a:lvl1pPr>
          </a:lstStyle>
          <a:p>
            <a:pPr lvl="0"/>
            <a:r>
              <a:rPr lang="en-US" noProof="0"/>
              <a:t>Edit Master text styles</a:t>
            </a:r>
          </a:p>
        </p:txBody>
      </p:sp>
      <p:sp>
        <p:nvSpPr>
          <p:cNvPr id="15" name="Rectangle 14">
            <a:extLst>
              <a:ext uri="{FF2B5EF4-FFF2-40B4-BE49-F238E27FC236}">
                <a16:creationId xmlns:a16="http://schemas.microsoft.com/office/drawing/2014/main" id="{05951AB2-D568-4A7E-9408-FADC8BED4119}"/>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 Three Se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5" name="Picture Placeholder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735240" y="3802065"/>
            <a:ext cx="2820761" cy="334508"/>
          </a:xfrm>
        </p:spPr>
        <p:txBody>
          <a:bodyPr>
            <a:noAutofit/>
          </a:bodyPr>
          <a:lstStyle>
            <a:lvl1pPr marL="0" indent="0" algn="ctr">
              <a:buNone/>
              <a:defRPr sz="1600" b="1">
                <a:solidFill>
                  <a:schemeClr val="accent6"/>
                </a:solidFill>
                <a:latin typeface="+mn-lt"/>
              </a:defRPr>
            </a:lvl1pPr>
          </a:lstStyle>
          <a:p>
            <a:pPr lvl="0"/>
            <a:r>
              <a:rPr lang="en-US" noProof="0"/>
              <a:t>Edit Master text styles</a:t>
            </a:r>
          </a:p>
        </p:txBody>
      </p:sp>
      <p:sp>
        <p:nvSpPr>
          <p:cNvPr id="10" name="Text Placeholder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4623026" y="3802065"/>
            <a:ext cx="2820761" cy="334508"/>
          </a:xfrm>
        </p:spPr>
        <p:txBody>
          <a:bodyPr>
            <a:noAutofit/>
          </a:bodyPr>
          <a:lstStyle>
            <a:lvl1pPr marL="0" indent="0" algn="ctr">
              <a:buNone/>
              <a:defRPr sz="1600" b="1">
                <a:solidFill>
                  <a:schemeClr val="accent3"/>
                </a:solidFill>
                <a:latin typeface="+mn-lt"/>
              </a:defRPr>
            </a:lvl1pPr>
          </a:lstStyle>
          <a:p>
            <a:pPr lvl="0"/>
            <a:r>
              <a:rPr lang="en-US" noProof="0"/>
              <a:t>Edit Master text styles</a:t>
            </a:r>
          </a:p>
        </p:txBody>
      </p:sp>
      <p:sp>
        <p:nvSpPr>
          <p:cNvPr id="11" name="Text Placeholder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8635999" y="3802065"/>
            <a:ext cx="2820761" cy="334508"/>
          </a:xfrm>
        </p:spPr>
        <p:txBody>
          <a:bodyPr>
            <a:noAutofit/>
          </a:bodyPr>
          <a:lstStyle>
            <a:lvl1pPr marL="0" indent="0" algn="ctr">
              <a:buNone/>
              <a:defRPr sz="1600" b="1">
                <a:solidFill>
                  <a:schemeClr val="accent5">
                    <a:lumMod val="75000"/>
                  </a:schemeClr>
                </a:solidFill>
                <a:latin typeface="+mn-lt"/>
              </a:defRPr>
            </a:lvl1pPr>
          </a:lstStyle>
          <a:p>
            <a:pPr lvl="0"/>
            <a:r>
              <a:rPr lang="en-US" noProof="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735240"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noProof="0"/>
              <a:t>Edit Master text styles</a:t>
            </a:r>
          </a:p>
        </p:txBody>
      </p:sp>
      <p:sp>
        <p:nvSpPr>
          <p:cNvPr id="13" name="Text Placeholder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4623026"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noProof="0"/>
              <a:t>Edit Master text styles</a:t>
            </a:r>
          </a:p>
        </p:txBody>
      </p:sp>
      <p:sp>
        <p:nvSpPr>
          <p:cNvPr id="14" name="Text Placeholder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8635999"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noProof="0"/>
              <a:t>Edit Master text styles</a:t>
            </a:r>
          </a:p>
        </p:txBody>
      </p:sp>
      <p:sp>
        <p:nvSpPr>
          <p:cNvPr id="3" name="Title 2">
            <a:extLst>
              <a:ext uri="{FF2B5EF4-FFF2-40B4-BE49-F238E27FC236}">
                <a16:creationId xmlns:a16="http://schemas.microsoft.com/office/drawing/2014/main" id="{B9AD2AC4-32E8-BC46-848C-BEA37118CB6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f Page Photo + Tex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6299200" y="0"/>
            <a:ext cx="58928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493776"/>
            <a:ext cx="5170715" cy="1089529"/>
          </a:xfrm>
        </p:spPr>
        <p:txBody>
          <a:bodyPr vert="horz" wrap="square" lIns="91440" tIns="45720" rIns="91440" bIns="45720" rtlCol="0" anchor="ctr">
            <a:spAutoFit/>
          </a:bodyPr>
          <a:lstStyle>
            <a:lvl1pPr>
              <a:defRPr lang="en-GB" sz="3600" spc="-60" dirty="0"/>
            </a:lvl1pPr>
          </a:lstStyle>
          <a:p>
            <a:pPr lvl="0"/>
            <a:r>
              <a:rPr lang="en-US" noProof="0"/>
              <a:t>Click to edit Master title style</a:t>
            </a: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71499" y="2061165"/>
            <a:ext cx="5045529" cy="334508"/>
          </a:xfrm>
        </p:spPr>
        <p:txBody>
          <a:bodyPr>
            <a:noAutofit/>
          </a:bodyPr>
          <a:lstStyle>
            <a:lvl1pPr marL="0" indent="0" algn="l">
              <a:buNone/>
              <a:defRPr sz="1600" b="1">
                <a:solidFill>
                  <a:schemeClr val="accent3"/>
                </a:solidFill>
                <a:latin typeface="+mn-lt"/>
              </a:defRPr>
            </a:lvl1pPr>
          </a:lstStyle>
          <a:p>
            <a:pPr lvl="0"/>
            <a:r>
              <a:rPr lang="en-US" noProof="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71499" y="2708227"/>
            <a:ext cx="5045529"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noProof="0"/>
              <a:t>Edit Master text styles</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8" name="Rectangle 7">
            <a:extLst>
              <a:ext uri="{FF2B5EF4-FFF2-40B4-BE49-F238E27FC236}">
                <a16:creationId xmlns:a16="http://schemas.microsoft.com/office/drawing/2014/main" id="{1E6A75B6-7B4E-496F-A846-0FFBB6E1D164}"/>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0" name="Slide Number Placeholder 5">
            <a:extLst>
              <a:ext uri="{FF2B5EF4-FFF2-40B4-BE49-F238E27FC236}">
                <a16:creationId xmlns:a16="http://schemas.microsoft.com/office/drawing/2014/main" id="{7648ACB4-9C22-4636-800F-578055A5BC10}"/>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Flowchart: Document 3">
            <a:extLst>
              <a:ext uri="{FF2B5EF4-FFF2-40B4-BE49-F238E27FC236}">
                <a16:creationId xmlns:a16="http://schemas.microsoft.com/office/drawing/2014/main"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noProof="0"/>
              <a:t>Subtitle</a:t>
            </a:r>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noProof="0"/>
              <a:t>Title</a:t>
            </a:r>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Flowchart: Document 3">
            <a:extLst>
              <a:ext uri="{FF2B5EF4-FFF2-40B4-BE49-F238E27FC236}">
                <a16:creationId xmlns:a16="http://schemas.microsoft.com/office/drawing/2014/main"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noProof="0"/>
              <a:t>Section Header 1</a:t>
            </a:r>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3" name="Rectangle 12">
            <a:extLst>
              <a:ext uri="{FF2B5EF4-FFF2-40B4-BE49-F238E27FC236}">
                <a16:creationId xmlns:a16="http://schemas.microsoft.com/office/drawing/2014/main"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Slide Number Placeholder 5">
            <a:extLst>
              <a:ext uri="{FF2B5EF4-FFF2-40B4-BE49-F238E27FC236}">
                <a16:creationId xmlns:a16="http://schemas.microsoft.com/office/drawing/2014/main"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tx1"/>
                </a:solidFill>
              </a:rPr>
              <a:pPr/>
              <a:t>‹#›</a:t>
            </a:fld>
            <a:endParaRPr lang="en-US" b="1" noProof="0" dirty="0">
              <a:solidFill>
                <a:schemeClr val="tx1"/>
              </a:solidFill>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noProof="0"/>
              <a:t>Click to edit Master title style</a:t>
            </a:r>
          </a:p>
        </p:txBody>
      </p:sp>
      <p:sp>
        <p:nvSpPr>
          <p:cNvPr id="11" name="Content Placeholder 2">
            <a:extLst>
              <a:ext uri="{FF2B5EF4-FFF2-40B4-BE49-F238E27FC236}">
                <a16:creationId xmlns:a16="http://schemas.microsoft.com/office/drawing/2014/main" id="{758E3AAF-44AA-41E0-AE18-8B461598AD07}"/>
              </a:ext>
            </a:extLst>
          </p:cNvPr>
          <p:cNvSpPr>
            <a:spLocks noGrp="1"/>
          </p:cNvSpPr>
          <p:nvPr>
            <p:ph sz="half" idx="1" hasCustomPrompt="1"/>
          </p:nvPr>
        </p:nvSpPr>
        <p:spPr>
          <a:xfrm>
            <a:off x="446314" y="1825625"/>
            <a:ext cx="5306787"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Content Placeholder 3">
            <a:extLst>
              <a:ext uri="{FF2B5EF4-FFF2-40B4-BE49-F238E27FC236}">
                <a16:creationId xmlns:a16="http://schemas.microsoft.com/office/drawing/2014/main" id="{FC1B8B60-5429-4EF9-93D0-2CCCF562B916}"/>
              </a:ext>
            </a:extLst>
          </p:cNvPr>
          <p:cNvSpPr>
            <a:spLocks noGrp="1"/>
          </p:cNvSpPr>
          <p:nvPr>
            <p:ph sz="half" idx="2" hasCustomPrompt="1"/>
          </p:nvPr>
        </p:nvSpPr>
        <p:spPr>
          <a:xfrm>
            <a:off x="64389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94700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a:xfrm>
            <a:off x="839788" y="734043"/>
            <a:ext cx="3932237" cy="1089529"/>
          </a:xfrm>
        </p:spPr>
        <p:txBody>
          <a:bodyPr/>
          <a:lstStyle/>
          <a:p>
            <a:r>
              <a:rPr lang="en-US" noProof="0"/>
              <a:t>Click to edit Master title style</a:t>
            </a:r>
          </a:p>
        </p:txBody>
      </p:sp>
      <p:sp>
        <p:nvSpPr>
          <p:cNvPr id="15" name="Text Placeholder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6" name="Content Placeholder 2">
            <a:extLst>
              <a:ext uri="{FF2B5EF4-FFF2-40B4-BE49-F238E27FC236}">
                <a16:creationId xmlns:a16="http://schemas.microsoft.com/office/drawing/2014/main" id="{B43535EE-90E2-422C-B7AC-4D346E8D6E04}"/>
              </a:ext>
            </a:extLst>
          </p:cNvPr>
          <p:cNvSpPr>
            <a:spLocks noGrp="1"/>
          </p:cNvSpPr>
          <p:nvPr>
            <p:ph idx="1" hasCustomPrompt="1"/>
          </p:nvPr>
        </p:nvSpPr>
        <p:spPr>
          <a:xfrm>
            <a:off x="5183188" y="500215"/>
            <a:ext cx="6172200" cy="536877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76424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9" name="Rectangle 8">
            <a:extLst>
              <a:ext uri="{FF2B5EF4-FFF2-40B4-BE49-F238E27FC236}">
                <a16:creationId xmlns:a16="http://schemas.microsoft.com/office/drawing/2014/main"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2" name="Slide Number Placeholder 5">
            <a:extLst>
              <a:ext uri="{FF2B5EF4-FFF2-40B4-BE49-F238E27FC236}">
                <a16:creationId xmlns:a16="http://schemas.microsoft.com/office/drawing/2014/main"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a:xfrm>
            <a:off x="839788" y="734043"/>
            <a:ext cx="3932237" cy="1089529"/>
          </a:xfrm>
        </p:spPr>
        <p:txBody>
          <a:bodyPr/>
          <a:lstStyle/>
          <a:p>
            <a:r>
              <a:rPr lang="en-US" noProof="0"/>
              <a:t>Click to edit Master title style</a:t>
            </a:r>
          </a:p>
        </p:txBody>
      </p:sp>
      <p:sp>
        <p:nvSpPr>
          <p:cNvPr id="15" name="Text Placeholder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1" name="Picture Placeholder 2">
            <a:extLst>
              <a:ext uri="{FF2B5EF4-FFF2-40B4-BE49-F238E27FC236}">
                <a16:creationId xmlns:a16="http://schemas.microsoft.com/office/drawing/2014/main" id="{131CB29F-0BE0-476F-B57A-7638E9BFAE76}"/>
              </a:ext>
            </a:extLst>
          </p:cNvPr>
          <p:cNvSpPr>
            <a:spLocks noGrp="1"/>
          </p:cNvSpPr>
          <p:nvPr>
            <p:ph type="pic" idx="1"/>
          </p:nvPr>
        </p:nvSpPr>
        <p:spPr>
          <a:xfrm>
            <a:off x="5183188" y="500215"/>
            <a:ext cx="6172200" cy="5368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1640996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43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120650" y="136525"/>
            <a:ext cx="11950700" cy="6584951"/>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7" name="Text Placeholder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587500" y="4022725"/>
            <a:ext cx="10033000" cy="1236236"/>
          </a:xfrm>
          <a:solidFill>
            <a:schemeClr val="tx1">
              <a:alpha val="68000"/>
            </a:schemeClr>
          </a:solidFill>
        </p:spPr>
        <p:txBody>
          <a:bodyPr lIns="274320" tIns="274320" rIns="274320" bIns="274320" anchor="ctr">
            <a:spAutoFit/>
          </a:bodyPr>
          <a:lstStyle>
            <a:lvl1pPr marL="0" indent="0">
              <a:lnSpc>
                <a:spcPct val="100000"/>
              </a:lnSpc>
              <a:buNone/>
              <a:defRPr sz="1800" b="0">
                <a:solidFill>
                  <a:schemeClr val="bg1"/>
                </a:solidFill>
              </a:defRPr>
            </a:lvl1pPr>
          </a:lstStyle>
          <a:p>
            <a:pPr lvl="0"/>
            <a:r>
              <a:rPr lang="en-US" noProof="0"/>
              <a:t>Edit Master text styles</a:t>
            </a:r>
          </a:p>
          <a:p>
            <a:pPr lvl="0"/>
            <a:endParaRPr lang="en-US" noProof="0"/>
          </a:p>
        </p:txBody>
      </p:sp>
      <p:sp>
        <p:nvSpPr>
          <p:cNvPr id="8" name="Text Placeholder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336550" y="3269342"/>
            <a:ext cx="1155366" cy="2576090"/>
          </a:xfrm>
          <a:noFill/>
        </p:spPr>
        <p:txBody>
          <a:bodyPr wrap="square" lIns="182880" tIns="182880" rIns="182880" bIns="91440">
            <a:spAutoFit/>
          </a:bodyPr>
          <a:lstStyle>
            <a:lvl1pPr marL="0" indent="0">
              <a:buNone/>
              <a:defRPr sz="16600" b="1">
                <a:solidFill>
                  <a:schemeClr val="bg1"/>
                </a:solidFill>
                <a:latin typeface="Arial" panose="020B0604020202020204" pitchFamily="34" charset="0"/>
                <a:cs typeface="Arial" panose="020B0604020202020204" pitchFamily="34" charset="0"/>
              </a:defRPr>
            </a:lvl1pPr>
          </a:lstStyle>
          <a:p>
            <a:pPr lvl="0"/>
            <a:r>
              <a:rPr lang="en-US" noProof="0"/>
              <a:t>“</a:t>
            </a:r>
          </a:p>
        </p:txBody>
      </p:sp>
      <p:sp>
        <p:nvSpPr>
          <p:cNvPr id="9" name="Frame 8">
            <a:extLst>
              <a:ext uri="{FF2B5EF4-FFF2-40B4-BE49-F238E27FC236}">
                <a16:creationId xmlns:a16="http://schemas.microsoft.com/office/drawing/2014/main" id="{0283712C-6C33-4303-985C-6493AAFAF40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0" name="Rectangle 9">
            <a:extLst>
              <a:ext uri="{FF2B5EF4-FFF2-40B4-BE49-F238E27FC236}">
                <a16:creationId xmlns:a16="http://schemas.microsoft.com/office/drawing/2014/main" id="{5793B617-BDEC-4471-BF16-3ADF8D92DD69}"/>
              </a:ext>
            </a:extLst>
          </p:cNvPr>
          <p:cNvSpPr/>
          <p:nvPr userDrawn="1"/>
        </p:nvSpPr>
        <p:spPr>
          <a:xfrm>
            <a:off x="11360016" y="6369050"/>
            <a:ext cx="335909"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11" name="Slide Number Placeholder 5">
            <a:extLst>
              <a:ext uri="{FF2B5EF4-FFF2-40B4-BE49-F238E27FC236}">
                <a16:creationId xmlns:a16="http://schemas.microsoft.com/office/drawing/2014/main" id="{33D238BD-C38B-4BEB-92A5-657AAB9C5351}"/>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
        <p:nvSpPr>
          <p:cNvPr id="2" name="Title 1">
            <a:extLst>
              <a:ext uri="{FF2B5EF4-FFF2-40B4-BE49-F238E27FC236}">
                <a16:creationId xmlns:a16="http://schemas.microsoft.com/office/drawing/2014/main" id="{50E81040-AE93-4763-96F3-062F0F2D8F14}"/>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070143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121920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901450"/>
            <a:ext cx="4907643" cy="701731"/>
          </a:xfrm>
        </p:spPr>
        <p:txBody>
          <a:bodyPr vert="horz" wrap="square" lIns="91440" tIns="45720" rIns="91440" bIns="45720" rtlCol="0" anchor="b">
            <a:spAutoFit/>
          </a:bodyPr>
          <a:lstStyle>
            <a:lvl1pPr>
              <a:defRPr lang="en-GB" sz="4400" b="1" spc="-150" dirty="0">
                <a:solidFill>
                  <a:schemeClr val="bg1"/>
                </a:solidFill>
                <a:latin typeface="+mj-lt"/>
              </a:defRPr>
            </a:lvl1pPr>
          </a:lstStyle>
          <a:p>
            <a:pPr marL="0" lvl="0"/>
            <a:r>
              <a:rPr lang="en-US" noProof="0"/>
              <a:t>Thank You</a:t>
            </a:r>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B3994-EC85-4CEE-B849-7AE33810F50A}"/>
              </a:ext>
            </a:extLst>
          </p:cNvPr>
          <p:cNvSpPr>
            <a:spLocks noGrp="1"/>
          </p:cNvSpPr>
          <p:nvPr>
            <p:ph type="title"/>
          </p:nvPr>
        </p:nvSpPr>
        <p:spPr>
          <a:xfrm>
            <a:off x="446314" y="500215"/>
            <a:ext cx="11174186" cy="590931"/>
          </a:xfrm>
          <a:prstGeom prst="rect">
            <a:avLst/>
          </a:prstGeom>
        </p:spPr>
        <p:txBody>
          <a:bodyPr vert="horz" wrap="square" lIns="91440" tIns="45720" rIns="91440" bIns="45720" rtlCol="0" anchor="ctr">
            <a:sp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EE88709A-CA63-4EAC-968C-8873D088E691}"/>
              </a:ext>
            </a:extLst>
          </p:cNvPr>
          <p:cNvSpPr>
            <a:spLocks noGrp="1"/>
          </p:cNvSpPr>
          <p:nvPr>
            <p:ph type="body" idx="1"/>
          </p:nvPr>
        </p:nvSpPr>
        <p:spPr>
          <a:xfrm>
            <a:off x="446314" y="1253331"/>
            <a:ext cx="11174186" cy="477009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BBA3C17-8AAC-4933-A7DA-CD7D3F840BEB}"/>
              </a:ext>
            </a:extLst>
          </p:cNvPr>
          <p:cNvSpPr>
            <a:spLocks noGrp="1"/>
          </p:cNvSpPr>
          <p:nvPr>
            <p:ph type="ftr" sz="quarter" idx="3"/>
          </p:nvPr>
        </p:nvSpPr>
        <p:spPr>
          <a:xfrm>
            <a:off x="446314" y="6356350"/>
            <a:ext cx="4114800" cy="365125"/>
          </a:xfrm>
          <a:prstGeom prst="rect">
            <a:avLst/>
          </a:prstGeom>
        </p:spPr>
        <p:txBody>
          <a:bodyPr vert="horz" lIns="91440" tIns="45720" rIns="91440" bIns="45720" rtlCol="0" anchor="ctr"/>
          <a:lstStyle>
            <a:lvl1pPr algn="l">
              <a:defRPr sz="1200">
                <a:solidFill>
                  <a:schemeClr val="tx1">
                    <a:tint val="75000"/>
                  </a:schemeClr>
                </a:solidFill>
                <a:latin typeface="+mj-lt"/>
              </a:defRPr>
            </a:lvl1pPr>
          </a:lstStyle>
          <a:p>
            <a:endParaRPr lang="en-US" noProof="0" dirty="0"/>
          </a:p>
        </p:txBody>
      </p:sp>
      <p:sp>
        <p:nvSpPr>
          <p:cNvPr id="7" name="Rectangle 6">
            <a:extLst>
              <a:ext uri="{FF2B5EF4-FFF2-40B4-BE49-F238E27FC236}">
                <a16:creationId xmlns:a16="http://schemas.microsoft.com/office/drawing/2014/main" id="{72B1D122-60D0-8B4D-896A-2A770C0B6343}"/>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8" name="Slide Number Placeholder 5">
            <a:extLst>
              <a:ext uri="{FF2B5EF4-FFF2-40B4-BE49-F238E27FC236}">
                <a16:creationId xmlns:a16="http://schemas.microsoft.com/office/drawing/2014/main" id="{6B5B9FA1-1805-A944-AC99-868579EBA1AD}"/>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US" b="1" noProof="0" smtClean="0">
                <a:solidFill>
                  <a:schemeClr val="bg1"/>
                </a:solidFill>
              </a:rPr>
              <a:pPr/>
              <a:t>‹#›</a:t>
            </a:fld>
            <a:endParaRPr lang="en-US" b="1" noProof="0" dirty="0">
              <a:solidFill>
                <a:schemeClr val="bg1"/>
              </a:solidFill>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2" r:id="rId14"/>
    <p:sldLayoutId id="2147483673" r:id="rId15"/>
    <p:sldLayoutId id="2147483675" r:id="rId16"/>
    <p:sldLayoutId id="2147483676" r:id="rId17"/>
    <p:sldLayoutId id="2147483665" r:id="rId18"/>
    <p:sldLayoutId id="2147483669" r:id="rId19"/>
    <p:sldLayoutId id="2147483670" r:id="rId20"/>
  </p:sldLayoutIdLst>
  <p:hf hdr="0" ftr="0" dt="0"/>
  <p:txStyles>
    <p:titleStyle>
      <a:lvl1pPr algn="l" defTabSz="914400" rtl="0" eaLnBrk="1" latinLnBrk="0" hangingPunct="1">
        <a:lnSpc>
          <a:spcPct val="90000"/>
        </a:lnSpc>
        <a:spcBef>
          <a:spcPct val="0"/>
        </a:spcBef>
        <a:buNone/>
        <a:defRPr lang="en-GB" sz="3600" b="1" kern="1200" spc="-60" baseline="0" dirty="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0" userDrawn="1">
          <p15:clr>
            <a:srgbClr val="F26B43"/>
          </p15:clr>
        </p15:guide>
        <p15:guide id="4" pos="732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idrn.nidm.gov.in/" TargetMode="External"/><Relationship Id="rId2" Type="http://schemas.openxmlformats.org/officeDocument/2006/relationships/hyperlink" Target="https://www.undp.org/content/undp/en/home/sustainable%20-development-goals.html" TargetMode="External"/><Relationship Id="rId1" Type="http://schemas.openxmlformats.org/officeDocument/2006/relationships/slideLayout" Target="../slideLayouts/slideLayout6.xml"/><Relationship Id="rId5" Type="http://schemas.openxmlformats.org/officeDocument/2006/relationships/hyperlink" Target="http://www.ndrf.gov.in/" TargetMode="External"/><Relationship Id="rId4" Type="http://schemas.openxmlformats.org/officeDocument/2006/relationships/hyperlink" Target="https://ndma.gov.in/"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1777636" y="1900454"/>
            <a:ext cx="8764090" cy="1421928"/>
          </a:xfrm>
        </p:spPr>
        <p:txBody>
          <a:bodyPr/>
          <a:lstStyle/>
          <a:p>
            <a:pPr algn="ctr"/>
            <a:r>
              <a:rPr lang="en-US" sz="4800" dirty="0"/>
              <a:t>Disaster Management in India </a:t>
            </a:r>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4294967295"/>
          </p:nvPr>
        </p:nvSpPr>
        <p:spPr>
          <a:xfrm>
            <a:off x="1777636" y="3735977"/>
            <a:ext cx="8764090" cy="1985555"/>
          </a:xfrm>
        </p:spPr>
        <p:txBody>
          <a:bodyPr>
            <a:normAutofit/>
          </a:bodyPr>
          <a:lstStyle/>
          <a:p>
            <a:pPr marL="0" indent="0" algn="ctr">
              <a:buNone/>
            </a:pPr>
            <a:r>
              <a:rPr lang="en-IN" sz="2200" b="1" dirty="0"/>
              <a:t>Ms. Khushbu Prasad</a:t>
            </a:r>
            <a:br>
              <a:rPr lang="en-IN" sz="2200" b="1" dirty="0"/>
            </a:br>
            <a:r>
              <a:rPr lang="en-IN" sz="2200" b="1" dirty="0"/>
              <a:t>Assistant Professor, Amity University Patna</a:t>
            </a:r>
            <a:endParaRPr lang="en-US" sz="2200" b="1" dirty="0"/>
          </a:p>
        </p:txBody>
      </p:sp>
    </p:spTree>
    <p:extLst>
      <p:ext uri="{BB962C8B-B14F-4D97-AF65-F5344CB8AC3E}">
        <p14:creationId xmlns:p14="http://schemas.microsoft.com/office/powerpoint/2010/main" val="2994797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48410"/>
            <a:ext cx="11174186" cy="590931"/>
          </a:xfrm>
        </p:spPr>
        <p:txBody>
          <a:bodyPr/>
          <a:lstStyle/>
          <a:p>
            <a:r>
              <a:rPr lang="en-IN" dirty="0"/>
              <a:t>Introduction to Disaster Management</a:t>
            </a:r>
          </a:p>
        </p:txBody>
      </p:sp>
      <p:sp>
        <p:nvSpPr>
          <p:cNvPr id="3" name="Content Placeholder 2"/>
          <p:cNvSpPr>
            <a:spLocks noGrp="1"/>
          </p:cNvSpPr>
          <p:nvPr>
            <p:ph idx="1"/>
          </p:nvPr>
        </p:nvSpPr>
        <p:spPr>
          <a:xfrm>
            <a:off x="446315" y="1789610"/>
            <a:ext cx="10330542" cy="4443527"/>
          </a:xfrm>
        </p:spPr>
        <p:txBody>
          <a:bodyPr/>
          <a:lstStyle/>
          <a:p>
            <a:r>
              <a:rPr lang="en-IN" sz="2000" b="1" u="sng" dirty="0">
                <a:solidFill>
                  <a:schemeClr val="tx1"/>
                </a:solidFill>
              </a:rPr>
              <a:t>What is Disaster?</a:t>
            </a:r>
          </a:p>
          <a:p>
            <a:pPr marL="0" indent="0">
              <a:buNone/>
            </a:pPr>
            <a:r>
              <a:rPr lang="en-IN" sz="2000" dirty="0">
                <a:solidFill>
                  <a:schemeClr val="tx1"/>
                </a:solidFill>
              </a:rPr>
              <a:t>“A serious disruption of the functioning of a community or a society involving widespread human, material, economic or environmental losses and impacts, which </a:t>
            </a:r>
            <a:r>
              <a:rPr lang="en-IN" sz="2000" b="1" dirty="0">
                <a:solidFill>
                  <a:schemeClr val="tx1"/>
                </a:solidFill>
              </a:rPr>
              <a:t>exceeds the ability of the affected community or society to cope </a:t>
            </a:r>
            <a:r>
              <a:rPr lang="en-IN" sz="2000" dirty="0">
                <a:solidFill>
                  <a:schemeClr val="tx1"/>
                </a:solidFill>
              </a:rPr>
              <a:t>using its </a:t>
            </a:r>
            <a:r>
              <a:rPr lang="en-IN" sz="2000" b="1" dirty="0">
                <a:solidFill>
                  <a:schemeClr val="tx1"/>
                </a:solidFill>
              </a:rPr>
              <a:t>own</a:t>
            </a:r>
            <a:r>
              <a:rPr lang="en-IN" sz="2000" dirty="0">
                <a:solidFill>
                  <a:schemeClr val="tx1"/>
                </a:solidFill>
              </a:rPr>
              <a:t> resources.”</a:t>
            </a:r>
          </a:p>
          <a:p>
            <a:pPr marL="0" indent="0">
              <a:buNone/>
            </a:pPr>
            <a:endParaRPr lang="en-IN" sz="2000" dirty="0">
              <a:solidFill>
                <a:schemeClr val="tx1"/>
              </a:solidFill>
            </a:endParaRPr>
          </a:p>
          <a:p>
            <a:pPr marL="0" indent="0">
              <a:buNone/>
            </a:pPr>
            <a:r>
              <a:rPr lang="en-IN" sz="1600" dirty="0">
                <a:solidFill>
                  <a:schemeClr val="tx1"/>
                </a:solidFill>
              </a:rPr>
              <a:t>(Defined by United Nations International Strategy for Disaster Risk Reduction –UNISDR)</a:t>
            </a:r>
          </a:p>
          <a:p>
            <a:pPr marL="0" indent="0">
              <a:buNone/>
            </a:pPr>
            <a:endParaRPr lang="en-IN" sz="2000" dirty="0">
              <a:solidFill>
                <a:schemeClr val="tx1"/>
              </a:solidFill>
            </a:endParaRPr>
          </a:p>
          <a:p>
            <a:pPr marL="0" indent="0">
              <a:buNone/>
            </a:pPr>
            <a:endParaRPr lang="en-IN" sz="2000" dirty="0">
              <a:solidFill>
                <a:schemeClr val="tx1"/>
              </a:solidFill>
            </a:endParaRPr>
          </a:p>
        </p:txBody>
      </p:sp>
    </p:spTree>
    <p:extLst>
      <p:ext uri="{BB962C8B-B14F-4D97-AF65-F5344CB8AC3E}">
        <p14:creationId xmlns:p14="http://schemas.microsoft.com/office/powerpoint/2010/main" val="92331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4"/>
          </p:nvPr>
        </p:nvSpPr>
        <p:spPr>
          <a:xfrm>
            <a:off x="1512026" y="2454877"/>
            <a:ext cx="2054134" cy="334508"/>
          </a:xfrm>
          <a:ln>
            <a:solidFill>
              <a:schemeClr val="tx1"/>
            </a:solidFill>
          </a:ln>
        </p:spPr>
        <p:txBody>
          <a:bodyPr/>
          <a:lstStyle/>
          <a:p>
            <a:pPr marL="0" indent="0" algn="ctr">
              <a:buNone/>
            </a:pPr>
            <a:r>
              <a:rPr lang="en-IN" sz="2000" dirty="0">
                <a:solidFill>
                  <a:schemeClr val="tx1"/>
                </a:solidFill>
              </a:rPr>
              <a:t>Natural</a:t>
            </a:r>
          </a:p>
        </p:txBody>
      </p:sp>
      <p:sp>
        <p:nvSpPr>
          <p:cNvPr id="4" name="Text Placeholder 3"/>
          <p:cNvSpPr>
            <a:spLocks noGrp="1"/>
          </p:cNvSpPr>
          <p:nvPr>
            <p:ph type="body" sz="quarter" idx="15"/>
          </p:nvPr>
        </p:nvSpPr>
        <p:spPr>
          <a:xfrm>
            <a:off x="7595326" y="2455381"/>
            <a:ext cx="1953623" cy="334508"/>
          </a:xfrm>
          <a:ln>
            <a:solidFill>
              <a:schemeClr val="tx1"/>
            </a:solidFill>
          </a:ln>
        </p:spPr>
        <p:txBody>
          <a:bodyPr/>
          <a:lstStyle/>
          <a:p>
            <a:pPr algn="ctr"/>
            <a:r>
              <a:rPr lang="en-IN" sz="2000" dirty="0">
                <a:solidFill>
                  <a:schemeClr val="tx1"/>
                </a:solidFill>
              </a:rPr>
              <a:t>Man made</a:t>
            </a:r>
          </a:p>
        </p:txBody>
      </p:sp>
      <p:sp>
        <p:nvSpPr>
          <p:cNvPr id="5" name="Text Placeholder 4"/>
          <p:cNvSpPr>
            <a:spLocks noGrp="1"/>
          </p:cNvSpPr>
          <p:nvPr>
            <p:ph type="body" sz="quarter" idx="17"/>
          </p:nvPr>
        </p:nvSpPr>
        <p:spPr>
          <a:xfrm>
            <a:off x="571500" y="3422469"/>
            <a:ext cx="4900386" cy="2975430"/>
          </a:xfrm>
        </p:spPr>
        <p:txBody>
          <a:bodyPr/>
          <a:lstStyle/>
          <a:p>
            <a:pPr marL="342900" indent="-342900">
              <a:buFont typeface="+mj-lt"/>
              <a:buAutoNum type="arabicPeriod"/>
            </a:pPr>
            <a:r>
              <a:rPr lang="en-IN" sz="1800" dirty="0">
                <a:solidFill>
                  <a:schemeClr val="tx1"/>
                </a:solidFill>
              </a:rPr>
              <a:t>Geophysical- Earthquake</a:t>
            </a:r>
          </a:p>
          <a:p>
            <a:pPr marL="342900" indent="-342900">
              <a:buFont typeface="+mj-lt"/>
              <a:buAutoNum type="arabicPeriod"/>
            </a:pPr>
            <a:r>
              <a:rPr lang="en-IN" sz="1800" dirty="0">
                <a:solidFill>
                  <a:schemeClr val="tx1"/>
                </a:solidFill>
              </a:rPr>
              <a:t>Hydrological- Flood</a:t>
            </a:r>
          </a:p>
          <a:p>
            <a:pPr marL="342900" indent="-342900">
              <a:buFont typeface="+mj-lt"/>
              <a:buAutoNum type="arabicPeriod"/>
            </a:pPr>
            <a:r>
              <a:rPr lang="en-IN" sz="1800" dirty="0">
                <a:solidFill>
                  <a:schemeClr val="tx1"/>
                </a:solidFill>
              </a:rPr>
              <a:t>Meteorological- Cyclone</a:t>
            </a:r>
          </a:p>
          <a:p>
            <a:pPr marL="342900" indent="-342900">
              <a:buFont typeface="+mj-lt"/>
              <a:buAutoNum type="arabicPeriod"/>
            </a:pPr>
            <a:r>
              <a:rPr lang="en-IN" sz="1800" dirty="0">
                <a:solidFill>
                  <a:schemeClr val="tx1"/>
                </a:solidFill>
              </a:rPr>
              <a:t>Climatological- Drought</a:t>
            </a:r>
          </a:p>
          <a:p>
            <a:pPr marL="342900" indent="-342900">
              <a:buFont typeface="+mj-lt"/>
              <a:buAutoNum type="arabicPeriod"/>
            </a:pPr>
            <a:r>
              <a:rPr lang="en-IN" sz="1800" dirty="0">
                <a:solidFill>
                  <a:schemeClr val="tx1"/>
                </a:solidFill>
              </a:rPr>
              <a:t>Biological- Epidemics</a:t>
            </a:r>
          </a:p>
          <a:p>
            <a:pPr marL="342900" indent="-342900">
              <a:buFont typeface="+mj-lt"/>
              <a:buAutoNum type="arabicPeriod"/>
            </a:pPr>
            <a:endParaRPr lang="en-IN" sz="1800" dirty="0">
              <a:solidFill>
                <a:schemeClr val="tx1"/>
              </a:solidFill>
            </a:endParaRPr>
          </a:p>
        </p:txBody>
      </p:sp>
      <p:sp>
        <p:nvSpPr>
          <p:cNvPr id="6" name="Text Placeholder 5"/>
          <p:cNvSpPr>
            <a:spLocks noGrp="1"/>
          </p:cNvSpPr>
          <p:nvPr>
            <p:ph type="body" sz="quarter" idx="18"/>
          </p:nvPr>
        </p:nvSpPr>
        <p:spPr>
          <a:xfrm>
            <a:off x="7595326" y="3422469"/>
            <a:ext cx="4025174" cy="2975429"/>
          </a:xfrm>
        </p:spPr>
        <p:txBody>
          <a:bodyPr/>
          <a:lstStyle/>
          <a:p>
            <a:pPr marL="342900" indent="-342900">
              <a:buFont typeface="+mj-lt"/>
              <a:buAutoNum type="arabicPeriod"/>
            </a:pPr>
            <a:r>
              <a:rPr lang="en-IN" sz="1800" dirty="0">
                <a:solidFill>
                  <a:schemeClr val="tx1"/>
                </a:solidFill>
              </a:rPr>
              <a:t>Soil erosion</a:t>
            </a:r>
          </a:p>
          <a:p>
            <a:pPr marL="342900" indent="-342900">
              <a:buFont typeface="+mj-lt"/>
              <a:buAutoNum type="arabicPeriod"/>
            </a:pPr>
            <a:r>
              <a:rPr lang="en-IN" sz="1800" dirty="0">
                <a:solidFill>
                  <a:schemeClr val="tx1"/>
                </a:solidFill>
              </a:rPr>
              <a:t>Riots</a:t>
            </a:r>
          </a:p>
          <a:p>
            <a:pPr marL="342900" indent="-342900">
              <a:buFont typeface="+mj-lt"/>
              <a:buAutoNum type="arabicPeriod"/>
            </a:pPr>
            <a:r>
              <a:rPr lang="en-IN" sz="1800" dirty="0">
                <a:solidFill>
                  <a:schemeClr val="tx1"/>
                </a:solidFill>
              </a:rPr>
              <a:t>Terrorist attacks</a:t>
            </a:r>
          </a:p>
          <a:p>
            <a:pPr marL="342900" indent="-342900">
              <a:buFont typeface="+mj-lt"/>
              <a:buAutoNum type="arabicPeriod"/>
            </a:pPr>
            <a:r>
              <a:rPr lang="en-IN" sz="1800" dirty="0">
                <a:solidFill>
                  <a:schemeClr val="tx1"/>
                </a:solidFill>
              </a:rPr>
              <a:t>Wars</a:t>
            </a:r>
          </a:p>
          <a:p>
            <a:pPr marL="342900" indent="-342900">
              <a:buFont typeface="+mj-lt"/>
              <a:buAutoNum type="arabicPeriod"/>
            </a:pPr>
            <a:r>
              <a:rPr lang="en-IN" sz="1800" dirty="0">
                <a:solidFill>
                  <a:schemeClr val="tx1"/>
                </a:solidFill>
              </a:rPr>
              <a:t>Accidents</a:t>
            </a:r>
          </a:p>
          <a:p>
            <a:pPr marL="342900" indent="-342900">
              <a:buFont typeface="+mj-lt"/>
              <a:buAutoNum type="arabicPeriod"/>
            </a:pPr>
            <a:r>
              <a:rPr lang="en-IN" sz="1800" dirty="0">
                <a:solidFill>
                  <a:schemeClr val="tx1"/>
                </a:solidFill>
              </a:rPr>
              <a:t>Negligence</a:t>
            </a:r>
          </a:p>
        </p:txBody>
      </p:sp>
      <p:sp>
        <p:nvSpPr>
          <p:cNvPr id="2" name="Title 1"/>
          <p:cNvSpPr>
            <a:spLocks noGrp="1"/>
          </p:cNvSpPr>
          <p:nvPr>
            <p:ph type="title"/>
          </p:nvPr>
        </p:nvSpPr>
        <p:spPr/>
        <p:txBody>
          <a:bodyPr/>
          <a:lstStyle/>
          <a:p>
            <a:r>
              <a:rPr lang="en-IN" dirty="0"/>
              <a:t>Introduction to Disaster Management</a:t>
            </a:r>
          </a:p>
        </p:txBody>
      </p:sp>
      <p:sp>
        <p:nvSpPr>
          <p:cNvPr id="8" name="TextBox 7"/>
          <p:cNvSpPr txBox="1"/>
          <p:nvPr/>
        </p:nvSpPr>
        <p:spPr>
          <a:xfrm>
            <a:off x="662940" y="1435906"/>
            <a:ext cx="3752306" cy="400110"/>
          </a:xfrm>
          <a:prstGeom prst="rect">
            <a:avLst/>
          </a:prstGeom>
          <a:noFill/>
        </p:spPr>
        <p:txBody>
          <a:bodyPr wrap="square" rtlCol="0">
            <a:spAutoFit/>
          </a:bodyPr>
          <a:lstStyle/>
          <a:p>
            <a:r>
              <a:rPr lang="en-IN" sz="2000" b="1" u="sng" dirty="0"/>
              <a:t>Types of Disaster</a:t>
            </a:r>
            <a:r>
              <a:rPr lang="en-IN" sz="2000" b="1" dirty="0"/>
              <a:t>:</a:t>
            </a:r>
          </a:p>
        </p:txBody>
      </p:sp>
      <p:cxnSp>
        <p:nvCxnSpPr>
          <p:cNvPr id="12" name="Straight Connector 11"/>
          <p:cNvCxnSpPr/>
          <p:nvPr/>
        </p:nvCxnSpPr>
        <p:spPr>
          <a:xfrm flipV="1">
            <a:off x="2539093" y="2116183"/>
            <a:ext cx="5886450" cy="39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425543" y="2118741"/>
            <a:ext cx="13063" cy="3361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2"/>
            <a:endCxn id="3" idx="0"/>
          </p:cNvCxnSpPr>
          <p:nvPr/>
        </p:nvCxnSpPr>
        <p:spPr>
          <a:xfrm>
            <a:off x="2539093" y="1836016"/>
            <a:ext cx="0" cy="6188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238205" y="2670603"/>
            <a:ext cx="912767" cy="369332"/>
          </a:xfrm>
          <a:prstGeom prst="rect">
            <a:avLst/>
          </a:prstGeom>
          <a:noFill/>
          <a:ln>
            <a:solidFill>
              <a:schemeClr val="tx1"/>
            </a:solidFill>
          </a:ln>
        </p:spPr>
        <p:txBody>
          <a:bodyPr wrap="square" rtlCol="0">
            <a:spAutoFit/>
          </a:bodyPr>
          <a:lstStyle/>
          <a:p>
            <a:pPr algn="ctr"/>
            <a:r>
              <a:rPr lang="en-IN" b="1" dirty="0"/>
              <a:t>Both</a:t>
            </a:r>
          </a:p>
        </p:txBody>
      </p:sp>
      <p:cxnSp>
        <p:nvCxnSpPr>
          <p:cNvPr id="21" name="Straight Arrow Connector 20"/>
          <p:cNvCxnSpPr>
            <a:stCxn id="3" idx="3"/>
          </p:cNvCxnSpPr>
          <p:nvPr/>
        </p:nvCxnSpPr>
        <p:spPr>
          <a:xfrm>
            <a:off x="3566160" y="2622131"/>
            <a:ext cx="1599474" cy="2331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6203224" y="2622131"/>
            <a:ext cx="1307919" cy="2331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604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48410"/>
            <a:ext cx="11174186" cy="590931"/>
          </a:xfrm>
        </p:spPr>
        <p:txBody>
          <a:bodyPr/>
          <a:lstStyle/>
          <a:p>
            <a:r>
              <a:rPr lang="en-IN" dirty="0"/>
              <a:t>Introduction to Disaster Management</a:t>
            </a:r>
          </a:p>
        </p:txBody>
      </p:sp>
      <p:sp>
        <p:nvSpPr>
          <p:cNvPr id="3" name="Content Placeholder 2"/>
          <p:cNvSpPr>
            <a:spLocks noGrp="1"/>
          </p:cNvSpPr>
          <p:nvPr>
            <p:ph idx="1"/>
          </p:nvPr>
        </p:nvSpPr>
        <p:spPr>
          <a:xfrm>
            <a:off x="446315" y="1789610"/>
            <a:ext cx="10330542" cy="4443527"/>
          </a:xfrm>
        </p:spPr>
        <p:txBody>
          <a:bodyPr/>
          <a:lstStyle/>
          <a:p>
            <a:r>
              <a:rPr lang="en-IN" sz="2000" b="1" u="sng" dirty="0">
                <a:solidFill>
                  <a:schemeClr val="tx1"/>
                </a:solidFill>
              </a:rPr>
              <a:t>What is Disaster Management?</a:t>
            </a:r>
          </a:p>
          <a:p>
            <a:pPr marL="0" indent="0">
              <a:buNone/>
            </a:pPr>
            <a:r>
              <a:rPr lang="en-IN" sz="2000" dirty="0">
                <a:solidFill>
                  <a:schemeClr val="tx1"/>
                </a:solidFill>
              </a:rPr>
              <a:t>“The systematic process of using administrative decisions, organizations, operational skills and capacities to implement policies, strategies and coping capacities of the society and the communities to lessen the impact of natural hazards and related environmental and technological disasters .”</a:t>
            </a:r>
          </a:p>
          <a:p>
            <a:pPr marL="0" indent="0">
              <a:buNone/>
            </a:pPr>
            <a:endParaRPr lang="en-IN" sz="2000" dirty="0">
              <a:solidFill>
                <a:schemeClr val="tx1"/>
              </a:solidFill>
            </a:endParaRPr>
          </a:p>
          <a:p>
            <a:pPr marL="0" indent="0">
              <a:buNone/>
            </a:pPr>
            <a:r>
              <a:rPr lang="en-IN" sz="1600" dirty="0">
                <a:solidFill>
                  <a:schemeClr val="tx1"/>
                </a:solidFill>
              </a:rPr>
              <a:t>(Defined by United Nations International Strategy for Disaster Risk Reduction –UNISDR)</a:t>
            </a:r>
          </a:p>
          <a:p>
            <a:pPr marL="0" indent="0">
              <a:buNone/>
            </a:pPr>
            <a:endParaRPr lang="en-IN" sz="1600" dirty="0">
              <a:solidFill>
                <a:schemeClr val="tx1"/>
              </a:solidFill>
            </a:endParaRPr>
          </a:p>
          <a:p>
            <a:r>
              <a:rPr lang="en-IN" sz="2000" dirty="0">
                <a:solidFill>
                  <a:schemeClr val="tx1"/>
                </a:solidFill>
              </a:rPr>
              <a:t>Preventive measures taken to </a:t>
            </a:r>
            <a:r>
              <a:rPr lang="en-IN" sz="2000" b="1" dirty="0">
                <a:solidFill>
                  <a:srgbClr val="0070C0"/>
                </a:solidFill>
              </a:rPr>
              <a:t>minimize the loss of life </a:t>
            </a:r>
            <a:r>
              <a:rPr lang="en-IN" sz="2000" dirty="0">
                <a:solidFill>
                  <a:schemeClr val="tx1"/>
                </a:solidFill>
              </a:rPr>
              <a:t>and</a:t>
            </a:r>
            <a:r>
              <a:rPr lang="en-IN" sz="2000" b="1" dirty="0">
                <a:solidFill>
                  <a:srgbClr val="0070C0"/>
                </a:solidFill>
              </a:rPr>
              <a:t> damage of property</a:t>
            </a:r>
            <a:r>
              <a:rPr lang="en-IN" sz="2000" dirty="0">
                <a:solidFill>
                  <a:schemeClr val="tx1"/>
                </a:solidFill>
              </a:rPr>
              <a:t> during a disaster.</a:t>
            </a:r>
          </a:p>
          <a:p>
            <a:pPr marL="0" indent="0">
              <a:buNone/>
            </a:pPr>
            <a:endParaRPr lang="en-IN" sz="2000" dirty="0">
              <a:solidFill>
                <a:schemeClr val="tx1"/>
              </a:solidFill>
            </a:endParaRPr>
          </a:p>
          <a:p>
            <a:pPr marL="0" indent="0">
              <a:buNone/>
            </a:pPr>
            <a:endParaRPr lang="en-IN" sz="2000" dirty="0">
              <a:solidFill>
                <a:schemeClr val="tx1"/>
              </a:solidFill>
            </a:endParaRPr>
          </a:p>
        </p:txBody>
      </p:sp>
    </p:spTree>
    <p:extLst>
      <p:ext uri="{BB962C8B-B14F-4D97-AF65-F5344CB8AC3E}">
        <p14:creationId xmlns:p14="http://schemas.microsoft.com/office/powerpoint/2010/main" val="386910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3703" t="13303" r="3625" b="4169"/>
          <a:stretch/>
        </p:blipFill>
        <p:spPr>
          <a:xfrm>
            <a:off x="4991036" y="1460568"/>
            <a:ext cx="6952130" cy="4128247"/>
          </a:xfrm>
          <a:prstGeom prst="rect">
            <a:avLst/>
          </a:prstGeom>
        </p:spPr>
      </p:pic>
      <p:sp>
        <p:nvSpPr>
          <p:cNvPr id="8" name="Title 7"/>
          <p:cNvSpPr>
            <a:spLocks noGrp="1"/>
          </p:cNvSpPr>
          <p:nvPr>
            <p:ph type="title"/>
          </p:nvPr>
        </p:nvSpPr>
        <p:spPr>
          <a:xfrm>
            <a:off x="461746" y="624404"/>
            <a:ext cx="8005355" cy="681881"/>
          </a:xfrm>
        </p:spPr>
        <p:txBody>
          <a:bodyPr/>
          <a:lstStyle/>
          <a:p>
            <a:r>
              <a:rPr lang="en-IN" dirty="0"/>
              <a:t>Introduction to Disaster Management</a:t>
            </a:r>
          </a:p>
        </p:txBody>
      </p:sp>
      <p:sp>
        <p:nvSpPr>
          <p:cNvPr id="5" name="Text Placeholder 4"/>
          <p:cNvSpPr>
            <a:spLocks noGrp="1"/>
          </p:cNvSpPr>
          <p:nvPr>
            <p:ph type="body" sz="quarter" idx="14"/>
          </p:nvPr>
        </p:nvSpPr>
        <p:spPr/>
        <p:txBody>
          <a:bodyPr/>
          <a:lstStyle/>
          <a:p>
            <a:r>
              <a:rPr lang="en-IN" sz="2000" dirty="0">
                <a:solidFill>
                  <a:schemeClr val="tx1"/>
                </a:solidFill>
              </a:rPr>
              <a:t> </a:t>
            </a:r>
          </a:p>
        </p:txBody>
      </p:sp>
      <p:sp>
        <p:nvSpPr>
          <p:cNvPr id="10" name="Text Placeholder 9"/>
          <p:cNvSpPr>
            <a:spLocks noGrp="1"/>
          </p:cNvSpPr>
          <p:nvPr>
            <p:ph type="body" sz="quarter" idx="17"/>
          </p:nvPr>
        </p:nvSpPr>
        <p:spPr>
          <a:xfrm>
            <a:off x="461746" y="1721825"/>
            <a:ext cx="3892925" cy="3192576"/>
          </a:xfrm>
        </p:spPr>
        <p:txBody>
          <a:bodyPr/>
          <a:lstStyle/>
          <a:p>
            <a:r>
              <a:rPr lang="en-IN" sz="1800" b="1" u="sng" dirty="0">
                <a:solidFill>
                  <a:schemeClr val="tx1"/>
                </a:solidFill>
              </a:rPr>
              <a:t>Phases of Disaster Management:</a:t>
            </a:r>
          </a:p>
          <a:p>
            <a:endParaRPr lang="en-IN" sz="1800" dirty="0">
              <a:solidFill>
                <a:schemeClr val="tx1"/>
              </a:solidFill>
            </a:endParaRPr>
          </a:p>
          <a:p>
            <a:r>
              <a:rPr lang="en-IN" sz="1800" b="1" dirty="0">
                <a:solidFill>
                  <a:schemeClr val="tx1"/>
                </a:solidFill>
              </a:rPr>
              <a:t>1. Pre-disaster phase</a:t>
            </a:r>
          </a:p>
          <a:p>
            <a:r>
              <a:rPr lang="en-IN" sz="1800" b="1" dirty="0">
                <a:solidFill>
                  <a:schemeClr val="tx1"/>
                </a:solidFill>
              </a:rPr>
              <a:t>2. Disaster phase</a:t>
            </a:r>
          </a:p>
          <a:p>
            <a:r>
              <a:rPr lang="en-IN" sz="1800" b="1" dirty="0">
                <a:solidFill>
                  <a:schemeClr val="tx1"/>
                </a:solidFill>
              </a:rPr>
              <a:t>3. Post-disaster phase (Recovery phase)</a:t>
            </a:r>
          </a:p>
          <a:p>
            <a:endParaRPr lang="en-IN" dirty="0"/>
          </a:p>
        </p:txBody>
      </p:sp>
      <p:sp>
        <p:nvSpPr>
          <p:cNvPr id="12" name="TextBox 11"/>
          <p:cNvSpPr txBox="1"/>
          <p:nvPr/>
        </p:nvSpPr>
        <p:spPr>
          <a:xfrm>
            <a:off x="6335484" y="6178732"/>
            <a:ext cx="4480560" cy="369332"/>
          </a:xfrm>
          <a:prstGeom prst="rect">
            <a:avLst/>
          </a:prstGeom>
          <a:noFill/>
        </p:spPr>
        <p:txBody>
          <a:bodyPr wrap="square" rtlCol="0">
            <a:spAutoFit/>
          </a:bodyPr>
          <a:lstStyle/>
          <a:p>
            <a:pPr algn="ctr"/>
            <a:r>
              <a:rPr lang="en-IN" b="1" u="sng" dirty="0"/>
              <a:t>Disaster Management Cycle:</a:t>
            </a:r>
          </a:p>
        </p:txBody>
      </p:sp>
    </p:spTree>
    <p:extLst>
      <p:ext uri="{BB962C8B-B14F-4D97-AF65-F5344CB8AC3E}">
        <p14:creationId xmlns:p14="http://schemas.microsoft.com/office/powerpoint/2010/main" val="3583628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 y="134983"/>
            <a:ext cx="10267406" cy="6614160"/>
          </a:xfrm>
          <a:prstGeom prst="rect">
            <a:avLst/>
          </a:prstGeom>
        </p:spPr>
      </p:pic>
    </p:spTree>
    <p:extLst>
      <p:ext uri="{BB962C8B-B14F-4D97-AF65-F5344CB8AC3E}">
        <p14:creationId xmlns:p14="http://schemas.microsoft.com/office/powerpoint/2010/main" val="3129263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6314" y="527915"/>
            <a:ext cx="11174186" cy="535531"/>
          </a:xfrm>
        </p:spPr>
        <p:txBody>
          <a:bodyPr/>
          <a:lstStyle/>
          <a:p>
            <a:r>
              <a:rPr lang="en-IN" sz="3200" dirty="0"/>
              <a:t>Major Disasters in India</a:t>
            </a:r>
          </a:p>
        </p:txBody>
      </p:sp>
      <p:sp>
        <p:nvSpPr>
          <p:cNvPr id="4" name="Content Placeholder 3"/>
          <p:cNvSpPr>
            <a:spLocks noGrp="1"/>
          </p:cNvSpPr>
          <p:nvPr>
            <p:ph idx="1"/>
          </p:nvPr>
        </p:nvSpPr>
        <p:spPr/>
        <p:txBody>
          <a:bodyPr/>
          <a:lstStyle/>
          <a:p>
            <a:pPr marL="342900" indent="-342900">
              <a:buFont typeface="+mj-lt"/>
              <a:buAutoNum type="arabicPeriod"/>
            </a:pPr>
            <a:r>
              <a:rPr lang="en-IN" sz="2000" dirty="0">
                <a:solidFill>
                  <a:schemeClr val="tx1"/>
                </a:solidFill>
              </a:rPr>
              <a:t>Bhopal Gas Disaster, 1982- among World’s </a:t>
            </a:r>
            <a:r>
              <a:rPr lang="en-IN" sz="2000" b="1" dirty="0">
                <a:solidFill>
                  <a:schemeClr val="tx1"/>
                </a:solidFill>
              </a:rPr>
              <a:t>worst</a:t>
            </a:r>
            <a:r>
              <a:rPr lang="en-IN" sz="2000" dirty="0">
                <a:solidFill>
                  <a:schemeClr val="tx1"/>
                </a:solidFill>
              </a:rPr>
              <a:t> Industrial disaster</a:t>
            </a:r>
          </a:p>
          <a:p>
            <a:pPr marL="342900" indent="-342900">
              <a:buFont typeface="+mj-lt"/>
              <a:buAutoNum type="arabicPeriod"/>
            </a:pPr>
            <a:r>
              <a:rPr lang="en-IN" sz="2000" dirty="0">
                <a:solidFill>
                  <a:schemeClr val="tx1"/>
                </a:solidFill>
              </a:rPr>
              <a:t>Super Cyclone Orissa, 1999</a:t>
            </a:r>
          </a:p>
          <a:p>
            <a:pPr marL="342900" indent="-342900">
              <a:buFont typeface="+mj-lt"/>
              <a:buAutoNum type="arabicPeriod"/>
            </a:pPr>
            <a:r>
              <a:rPr lang="en-IN" sz="2000" dirty="0">
                <a:solidFill>
                  <a:schemeClr val="tx1"/>
                </a:solidFill>
              </a:rPr>
              <a:t>Tsunami, 2004</a:t>
            </a:r>
          </a:p>
          <a:p>
            <a:pPr marL="342900" indent="-342900">
              <a:buFont typeface="+mj-lt"/>
              <a:buAutoNum type="arabicPeriod"/>
            </a:pPr>
            <a:r>
              <a:rPr lang="en-IN" sz="2000" dirty="0">
                <a:solidFill>
                  <a:schemeClr val="tx1"/>
                </a:solidFill>
              </a:rPr>
              <a:t>Floods Maharashtra, 2005</a:t>
            </a:r>
          </a:p>
          <a:p>
            <a:pPr marL="342900" indent="-342900">
              <a:buFont typeface="+mj-lt"/>
              <a:buAutoNum type="arabicPeriod"/>
            </a:pPr>
            <a:r>
              <a:rPr lang="en-IN" sz="2000" dirty="0" err="1">
                <a:solidFill>
                  <a:schemeClr val="tx1"/>
                </a:solidFill>
              </a:rPr>
              <a:t>Kosi</a:t>
            </a:r>
            <a:r>
              <a:rPr lang="en-IN" sz="2000" dirty="0">
                <a:solidFill>
                  <a:schemeClr val="tx1"/>
                </a:solidFill>
              </a:rPr>
              <a:t> floods, Bihar, 2008</a:t>
            </a:r>
          </a:p>
          <a:p>
            <a:pPr marL="342900" indent="-342900">
              <a:buFont typeface="+mj-lt"/>
              <a:buAutoNum type="arabicPeriod"/>
            </a:pPr>
            <a:r>
              <a:rPr lang="en-IN" sz="2000" dirty="0" err="1">
                <a:solidFill>
                  <a:schemeClr val="tx1"/>
                </a:solidFill>
              </a:rPr>
              <a:t>Uttarakhand</a:t>
            </a:r>
            <a:r>
              <a:rPr lang="en-IN" sz="2000" dirty="0">
                <a:solidFill>
                  <a:schemeClr val="tx1"/>
                </a:solidFill>
              </a:rPr>
              <a:t> floods, 2013</a:t>
            </a:r>
          </a:p>
          <a:p>
            <a:pPr marL="342900" indent="-342900">
              <a:buFont typeface="+mj-lt"/>
              <a:buAutoNum type="arabicPeriod"/>
            </a:pPr>
            <a:r>
              <a:rPr lang="en-IN" sz="2000" b="1" dirty="0">
                <a:solidFill>
                  <a:schemeClr val="tx1"/>
                </a:solidFill>
              </a:rPr>
              <a:t>Covid-19 pandemic, 2019-2020</a:t>
            </a:r>
          </a:p>
          <a:p>
            <a:pPr marL="342900" indent="-342900">
              <a:buFont typeface="+mj-lt"/>
              <a:buAutoNum type="arabicPeriod"/>
            </a:pPr>
            <a:endParaRPr lang="en-IN" sz="2000" dirty="0">
              <a:solidFill>
                <a:schemeClr val="tx1"/>
              </a:solidFill>
            </a:endParaRPr>
          </a:p>
          <a:p>
            <a:pPr marL="342900" indent="-342900">
              <a:buFont typeface="+mj-lt"/>
              <a:buAutoNum type="arabicPeriod"/>
            </a:pPr>
            <a:endParaRPr lang="en-IN" sz="2000" dirty="0">
              <a:solidFill>
                <a:schemeClr val="tx1"/>
              </a:solidFill>
            </a:endParaRPr>
          </a:p>
        </p:txBody>
      </p:sp>
    </p:spTree>
    <p:extLst>
      <p:ext uri="{BB962C8B-B14F-4D97-AF65-F5344CB8AC3E}">
        <p14:creationId xmlns:p14="http://schemas.microsoft.com/office/powerpoint/2010/main" val="297832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6313" y="857729"/>
            <a:ext cx="5170715" cy="535531"/>
          </a:xfrm>
        </p:spPr>
        <p:txBody>
          <a:bodyPr/>
          <a:lstStyle/>
          <a:p>
            <a:r>
              <a:rPr lang="en-IN" sz="3200" dirty="0" err="1"/>
              <a:t>Uttarakhand</a:t>
            </a:r>
            <a:r>
              <a:rPr lang="en-IN" sz="3200" dirty="0"/>
              <a:t> Floods, 2013</a:t>
            </a:r>
          </a:p>
        </p:txBody>
      </p:sp>
      <p:sp>
        <p:nvSpPr>
          <p:cNvPr id="4" name="Text Placeholder 3"/>
          <p:cNvSpPr>
            <a:spLocks noGrp="1"/>
          </p:cNvSpPr>
          <p:nvPr>
            <p:ph type="body" sz="quarter" idx="14"/>
          </p:nvPr>
        </p:nvSpPr>
        <p:spPr>
          <a:xfrm>
            <a:off x="571500" y="1788103"/>
            <a:ext cx="4418512" cy="525281"/>
          </a:xfrm>
        </p:spPr>
        <p:txBody>
          <a:bodyPr/>
          <a:lstStyle/>
          <a:p>
            <a:r>
              <a:rPr lang="en-IN" sz="1800" dirty="0"/>
              <a:t>Country’s worst natural disaster since 2004 Tsunami.</a:t>
            </a:r>
          </a:p>
        </p:txBody>
      </p:sp>
      <p:sp>
        <p:nvSpPr>
          <p:cNvPr id="5" name="Text Placeholder 4"/>
          <p:cNvSpPr>
            <a:spLocks noGrp="1"/>
          </p:cNvSpPr>
          <p:nvPr>
            <p:ph type="body" sz="quarter" idx="17"/>
          </p:nvPr>
        </p:nvSpPr>
        <p:spPr>
          <a:xfrm>
            <a:off x="571499" y="2708227"/>
            <a:ext cx="4418513" cy="3901579"/>
          </a:xfrm>
        </p:spPr>
        <p:txBody>
          <a:bodyPr/>
          <a:lstStyle/>
          <a:p>
            <a:pPr marL="285750" indent="-285750">
              <a:buFont typeface="Arial" panose="020B0604020202020204" pitchFamily="34" charset="0"/>
              <a:buChar char="•"/>
            </a:pPr>
            <a:r>
              <a:rPr lang="en-IN" sz="1800" dirty="0">
                <a:solidFill>
                  <a:schemeClr val="tx1"/>
                </a:solidFill>
              </a:rPr>
              <a:t>Over 95% casualties occurred in </a:t>
            </a:r>
            <a:r>
              <a:rPr lang="en-IN" sz="1800" dirty="0" err="1">
                <a:solidFill>
                  <a:schemeClr val="tx1"/>
                </a:solidFill>
              </a:rPr>
              <a:t>Uttarakhand</a:t>
            </a:r>
            <a:r>
              <a:rPr lang="en-IN" sz="1800" dirty="0">
                <a:solidFill>
                  <a:schemeClr val="tx1"/>
                </a:solidFill>
              </a:rPr>
              <a:t>.</a:t>
            </a:r>
          </a:p>
          <a:p>
            <a:pPr marL="285750" indent="-285750">
              <a:buFont typeface="Arial" panose="020B0604020202020204" pitchFamily="34" charset="0"/>
              <a:buChar char="•"/>
            </a:pPr>
            <a:r>
              <a:rPr lang="en-IN" sz="1800" dirty="0">
                <a:solidFill>
                  <a:schemeClr val="tx1"/>
                </a:solidFill>
              </a:rPr>
              <a:t>According to the figures provided by </a:t>
            </a:r>
            <a:r>
              <a:rPr lang="en-IN" sz="1800" dirty="0" err="1">
                <a:solidFill>
                  <a:schemeClr val="tx1"/>
                </a:solidFill>
              </a:rPr>
              <a:t>Uttarakhand</a:t>
            </a:r>
            <a:r>
              <a:rPr lang="en-IN" sz="1800" dirty="0">
                <a:solidFill>
                  <a:schemeClr val="tx1"/>
                </a:solidFill>
              </a:rPr>
              <a:t> Government</a:t>
            </a:r>
            <a:r>
              <a:rPr lang="en-IN" sz="1800" b="1" dirty="0">
                <a:solidFill>
                  <a:schemeClr val="tx1"/>
                </a:solidFill>
              </a:rPr>
              <a:t>, &gt;5,700 </a:t>
            </a:r>
            <a:r>
              <a:rPr lang="en-IN" sz="1800" dirty="0">
                <a:solidFill>
                  <a:schemeClr val="tx1"/>
                </a:solidFill>
              </a:rPr>
              <a:t>people were “</a:t>
            </a:r>
            <a:r>
              <a:rPr lang="en-IN" sz="1800" b="1" dirty="0">
                <a:solidFill>
                  <a:schemeClr val="tx1"/>
                </a:solidFill>
              </a:rPr>
              <a:t>presumed dead</a:t>
            </a:r>
            <a:r>
              <a:rPr lang="en-IN" sz="1800" dirty="0">
                <a:solidFill>
                  <a:schemeClr val="tx1"/>
                </a:solidFill>
              </a:rPr>
              <a:t>”.</a:t>
            </a:r>
          </a:p>
          <a:p>
            <a:pPr marL="285750" indent="-285750">
              <a:buFont typeface="Arial" panose="020B0604020202020204" pitchFamily="34" charset="0"/>
              <a:buChar char="•"/>
            </a:pPr>
            <a:r>
              <a:rPr lang="en-IN" sz="1800" dirty="0">
                <a:solidFill>
                  <a:schemeClr val="tx1"/>
                </a:solidFill>
              </a:rPr>
              <a:t>This total included 934 local residents.</a:t>
            </a:r>
          </a:p>
          <a:p>
            <a:pPr marL="285750" indent="-285750">
              <a:buFont typeface="Arial" panose="020B0604020202020204" pitchFamily="34" charset="0"/>
              <a:buChar char="•"/>
            </a:pPr>
            <a:r>
              <a:rPr lang="en-IN" sz="1800" dirty="0">
                <a:solidFill>
                  <a:schemeClr val="tx1"/>
                </a:solidFill>
              </a:rPr>
              <a:t>Indian Army- </a:t>
            </a:r>
            <a:r>
              <a:rPr lang="en-IN" sz="1800" b="1" dirty="0">
                <a:solidFill>
                  <a:srgbClr val="FF0000"/>
                </a:solidFill>
              </a:rPr>
              <a:t>Operation Surya Hope</a:t>
            </a:r>
          </a:p>
          <a:p>
            <a:pPr marL="285750" indent="-285750">
              <a:buFont typeface="Arial" panose="020B0604020202020204" pitchFamily="34" charset="0"/>
              <a:buChar char="•"/>
            </a:pPr>
            <a:r>
              <a:rPr lang="en-IN" sz="1800" dirty="0">
                <a:solidFill>
                  <a:schemeClr val="tx1"/>
                </a:solidFill>
              </a:rPr>
              <a:t>Indian Air Force- </a:t>
            </a:r>
            <a:r>
              <a:rPr lang="en-IN" sz="1800" b="1" dirty="0">
                <a:solidFill>
                  <a:srgbClr val="0070C0"/>
                </a:solidFill>
              </a:rPr>
              <a:t>Operation </a:t>
            </a:r>
            <a:r>
              <a:rPr lang="en-IN" sz="1800" b="1" dirty="0" err="1">
                <a:solidFill>
                  <a:srgbClr val="0070C0"/>
                </a:solidFill>
              </a:rPr>
              <a:t>Rahat</a:t>
            </a:r>
            <a:endParaRPr lang="en-IN" sz="1800" b="1" dirty="0">
              <a:solidFill>
                <a:srgbClr val="0070C0"/>
              </a:solidFill>
            </a:endParaRPr>
          </a:p>
          <a:p>
            <a:pPr marL="285750" indent="-285750">
              <a:buFont typeface="Arial" panose="020B0604020202020204" pitchFamily="34" charset="0"/>
              <a:buChar char="•"/>
            </a:pPr>
            <a:r>
              <a:rPr lang="en-IN" sz="1800" dirty="0">
                <a:solidFill>
                  <a:schemeClr val="tx1"/>
                </a:solidFill>
              </a:rPr>
              <a:t>NDRF</a:t>
            </a:r>
          </a:p>
          <a:p>
            <a:pPr marL="285750" indent="-285750">
              <a:buFont typeface="Arial" panose="020B0604020202020204" pitchFamily="34" charset="0"/>
              <a:buChar char="•"/>
            </a:pPr>
            <a:r>
              <a:rPr lang="en-IN" sz="1800" dirty="0">
                <a:solidFill>
                  <a:schemeClr val="tx1"/>
                </a:solidFill>
              </a:rPr>
              <a:t>Border Road Organization</a:t>
            </a:r>
          </a:p>
          <a:p>
            <a:pPr marL="285750" indent="-285750">
              <a:buFont typeface="Arial" panose="020B0604020202020204" pitchFamily="34" charset="0"/>
              <a:buChar char="•"/>
            </a:pPr>
            <a:r>
              <a:rPr lang="en-IN" sz="1800" dirty="0">
                <a:solidFill>
                  <a:schemeClr val="tx1"/>
                </a:solidFill>
              </a:rPr>
              <a:t>Indo </a:t>
            </a:r>
            <a:r>
              <a:rPr lang="en-IN" sz="1800" dirty="0" err="1">
                <a:solidFill>
                  <a:schemeClr val="tx1"/>
                </a:solidFill>
              </a:rPr>
              <a:t>Tibetian</a:t>
            </a:r>
            <a:r>
              <a:rPr lang="en-IN" sz="1800" dirty="0">
                <a:solidFill>
                  <a:schemeClr val="tx1"/>
                </a:solidFill>
              </a:rPr>
              <a:t> Border Police (ITBP)</a:t>
            </a:r>
          </a:p>
          <a:p>
            <a:pPr marL="285750" indent="-285750">
              <a:buFont typeface="Arial" panose="020B0604020202020204" pitchFamily="34" charset="0"/>
              <a:buChar char="•"/>
            </a:pPr>
            <a:endParaRPr lang="en-IN" sz="1800" dirty="0">
              <a:solidFill>
                <a:schemeClr val="tx1"/>
              </a:solidFill>
            </a:endParaRPr>
          </a:p>
        </p:txBody>
      </p:sp>
      <p:pic>
        <p:nvPicPr>
          <p:cNvPr id="7" name="Picture Placeholder 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199018" y="1788103"/>
            <a:ext cx="6553167" cy="3686156"/>
          </a:xfrm>
          <a:prstGeom prst="rect">
            <a:avLst/>
          </a:prstGeom>
        </p:spPr>
      </p:pic>
    </p:spTree>
    <p:extLst>
      <p:ext uri="{BB962C8B-B14F-4D97-AF65-F5344CB8AC3E}">
        <p14:creationId xmlns:p14="http://schemas.microsoft.com/office/powerpoint/2010/main" val="646981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Disaster Management in India</a:t>
            </a:r>
          </a:p>
        </p:txBody>
      </p:sp>
      <p:sp>
        <p:nvSpPr>
          <p:cNvPr id="3" name="Content Placeholder 2"/>
          <p:cNvSpPr>
            <a:spLocks noGrp="1"/>
          </p:cNvSpPr>
          <p:nvPr>
            <p:ph idx="1"/>
          </p:nvPr>
        </p:nvSpPr>
        <p:spPr>
          <a:xfrm>
            <a:off x="446314" y="1504950"/>
            <a:ext cx="10761617" cy="4770098"/>
          </a:xfrm>
        </p:spPr>
        <p:txBody>
          <a:bodyPr/>
          <a:lstStyle/>
          <a:p>
            <a:pPr marL="0" indent="0">
              <a:buNone/>
            </a:pPr>
            <a:r>
              <a:rPr lang="en-IN" sz="2000" b="1" u="sng" dirty="0">
                <a:solidFill>
                  <a:schemeClr val="tx1"/>
                </a:solidFill>
              </a:rPr>
              <a:t>World:</a:t>
            </a:r>
          </a:p>
          <a:p>
            <a:r>
              <a:rPr lang="en-IN" sz="2000" dirty="0">
                <a:solidFill>
                  <a:schemeClr val="tx1"/>
                </a:solidFill>
              </a:rPr>
              <a:t>In </a:t>
            </a:r>
            <a:r>
              <a:rPr lang="en-IN" sz="2000" b="1" dirty="0">
                <a:solidFill>
                  <a:schemeClr val="tx1"/>
                </a:solidFill>
              </a:rPr>
              <a:t>1989</a:t>
            </a:r>
            <a:r>
              <a:rPr lang="en-IN" sz="2000" dirty="0">
                <a:solidFill>
                  <a:schemeClr val="tx1"/>
                </a:solidFill>
              </a:rPr>
              <a:t>: UN General Assembly declared the </a:t>
            </a:r>
            <a:r>
              <a:rPr lang="en-IN" sz="2000" b="1" u="sng" dirty="0">
                <a:solidFill>
                  <a:schemeClr val="tx1"/>
                </a:solidFill>
              </a:rPr>
              <a:t>decade 1990-2000 </a:t>
            </a:r>
            <a:r>
              <a:rPr lang="en-IN" sz="2000" dirty="0">
                <a:solidFill>
                  <a:schemeClr val="tx1"/>
                </a:solidFill>
              </a:rPr>
              <a:t>as “</a:t>
            </a:r>
            <a:r>
              <a:rPr lang="en-IN" sz="2000" b="1" dirty="0">
                <a:solidFill>
                  <a:srgbClr val="0070C0"/>
                </a:solidFill>
              </a:rPr>
              <a:t>International Decade for natural Disaster Reduction</a:t>
            </a:r>
            <a:r>
              <a:rPr lang="en-IN" sz="2000" dirty="0"/>
              <a:t>”.</a:t>
            </a:r>
          </a:p>
          <a:p>
            <a:pPr marL="0" indent="0">
              <a:buNone/>
            </a:pPr>
            <a:endParaRPr lang="en-IN" sz="2000" dirty="0"/>
          </a:p>
          <a:p>
            <a:pPr marL="0" indent="0">
              <a:buNone/>
            </a:pPr>
            <a:r>
              <a:rPr lang="en-IN" sz="2000" b="1" u="sng" dirty="0">
                <a:solidFill>
                  <a:schemeClr val="tx1"/>
                </a:solidFill>
              </a:rPr>
              <a:t>India:</a:t>
            </a:r>
          </a:p>
          <a:p>
            <a:r>
              <a:rPr lang="en-IN" sz="2000" dirty="0">
                <a:solidFill>
                  <a:schemeClr val="tx1"/>
                </a:solidFill>
              </a:rPr>
              <a:t>In October </a:t>
            </a:r>
            <a:r>
              <a:rPr lang="en-IN" sz="2000" b="1" dirty="0">
                <a:solidFill>
                  <a:schemeClr val="tx1"/>
                </a:solidFill>
              </a:rPr>
              <a:t>1999</a:t>
            </a:r>
            <a:r>
              <a:rPr lang="en-IN" sz="2000" dirty="0">
                <a:solidFill>
                  <a:schemeClr val="tx1"/>
                </a:solidFill>
              </a:rPr>
              <a:t>, Orissa: Super Cyclone  </a:t>
            </a:r>
          </a:p>
          <a:p>
            <a:r>
              <a:rPr lang="en-IN" sz="2000" dirty="0">
                <a:solidFill>
                  <a:schemeClr val="tx1"/>
                </a:solidFill>
              </a:rPr>
              <a:t>In January </a:t>
            </a:r>
            <a:r>
              <a:rPr lang="en-IN" sz="2000" b="1" dirty="0">
                <a:solidFill>
                  <a:schemeClr val="tx1"/>
                </a:solidFill>
              </a:rPr>
              <a:t>2001</a:t>
            </a:r>
            <a:r>
              <a:rPr lang="en-IN" sz="2000" dirty="0">
                <a:solidFill>
                  <a:schemeClr val="tx1"/>
                </a:solidFill>
              </a:rPr>
              <a:t>, Gujarat: </a:t>
            </a:r>
            <a:r>
              <a:rPr lang="en-IN" sz="2000" dirty="0" err="1">
                <a:solidFill>
                  <a:schemeClr val="tx1"/>
                </a:solidFill>
              </a:rPr>
              <a:t>Bhuj</a:t>
            </a:r>
            <a:r>
              <a:rPr lang="en-IN" sz="2000" dirty="0">
                <a:solidFill>
                  <a:schemeClr val="tx1"/>
                </a:solidFill>
              </a:rPr>
              <a:t> Earthquake</a:t>
            </a:r>
          </a:p>
        </p:txBody>
      </p:sp>
      <p:sp>
        <p:nvSpPr>
          <p:cNvPr id="4" name="Right Brace 3"/>
          <p:cNvSpPr/>
          <p:nvPr/>
        </p:nvSpPr>
        <p:spPr>
          <a:xfrm>
            <a:off x="5773783" y="3958046"/>
            <a:ext cx="352697" cy="95358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 name="TextBox 4"/>
          <p:cNvSpPr txBox="1"/>
          <p:nvPr/>
        </p:nvSpPr>
        <p:spPr>
          <a:xfrm>
            <a:off x="6417128" y="4133226"/>
            <a:ext cx="3533502" cy="646331"/>
          </a:xfrm>
          <a:prstGeom prst="rect">
            <a:avLst/>
          </a:prstGeom>
          <a:noFill/>
        </p:spPr>
        <p:txBody>
          <a:bodyPr wrap="square" rtlCol="0">
            <a:spAutoFit/>
          </a:bodyPr>
          <a:lstStyle/>
          <a:p>
            <a:pPr algn="ctr"/>
            <a:r>
              <a:rPr lang="en-IN" dirty="0"/>
              <a:t>Need to adopt multi-disciplinary and multi-sectoral approach</a:t>
            </a:r>
          </a:p>
        </p:txBody>
      </p:sp>
      <p:cxnSp>
        <p:nvCxnSpPr>
          <p:cNvPr id="7" name="Straight Arrow Connector 6"/>
          <p:cNvCxnSpPr/>
          <p:nvPr/>
        </p:nvCxnSpPr>
        <p:spPr>
          <a:xfrm flipH="1">
            <a:off x="8177347" y="4762827"/>
            <a:ext cx="13063" cy="4169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17128" y="5179756"/>
            <a:ext cx="3628209" cy="923330"/>
          </a:xfrm>
          <a:prstGeom prst="rect">
            <a:avLst/>
          </a:prstGeom>
          <a:noFill/>
        </p:spPr>
        <p:txBody>
          <a:bodyPr wrap="square" rtlCol="0">
            <a:spAutoFit/>
          </a:bodyPr>
          <a:lstStyle/>
          <a:p>
            <a:pPr algn="ctr"/>
            <a:r>
              <a:rPr lang="en-IN" dirty="0"/>
              <a:t>Incorporation of </a:t>
            </a:r>
            <a:r>
              <a:rPr lang="en-IN" b="1" dirty="0">
                <a:solidFill>
                  <a:srgbClr val="FF0000"/>
                </a:solidFill>
              </a:rPr>
              <a:t>Risk Reduction </a:t>
            </a:r>
            <a:r>
              <a:rPr lang="en-IN" dirty="0"/>
              <a:t>in development plan and strategies</a:t>
            </a:r>
          </a:p>
        </p:txBody>
      </p:sp>
    </p:spTree>
    <p:extLst>
      <p:ext uri="{BB962C8B-B14F-4D97-AF65-F5344CB8AC3E}">
        <p14:creationId xmlns:p14="http://schemas.microsoft.com/office/powerpoint/2010/main" val="338781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Disaster Management in India</a:t>
            </a:r>
          </a:p>
        </p:txBody>
      </p:sp>
      <p:sp>
        <p:nvSpPr>
          <p:cNvPr id="3" name="Content Placeholder 2"/>
          <p:cNvSpPr>
            <a:spLocks noGrp="1"/>
          </p:cNvSpPr>
          <p:nvPr>
            <p:ph idx="1"/>
          </p:nvPr>
        </p:nvSpPr>
        <p:spPr>
          <a:xfrm>
            <a:off x="446314" y="1504950"/>
            <a:ext cx="10369732" cy="4770098"/>
          </a:xfrm>
        </p:spPr>
        <p:txBody>
          <a:bodyPr/>
          <a:lstStyle/>
          <a:p>
            <a:endParaRPr lang="en-IN" sz="2000" dirty="0">
              <a:solidFill>
                <a:schemeClr val="tx1"/>
              </a:solidFill>
            </a:endParaRPr>
          </a:p>
          <a:p>
            <a:pPr marL="0" indent="0">
              <a:buNone/>
            </a:pPr>
            <a:endParaRPr lang="en-IN" sz="2000" dirty="0">
              <a:solidFill>
                <a:schemeClr val="tx1"/>
              </a:solidFill>
            </a:endParaRPr>
          </a:p>
          <a:p>
            <a:r>
              <a:rPr lang="en-IN" sz="2000" b="1" dirty="0">
                <a:solidFill>
                  <a:schemeClr val="tx1"/>
                </a:solidFill>
              </a:rPr>
              <a:t>Ministry of Agriculture</a:t>
            </a:r>
            <a:r>
              <a:rPr lang="en-IN" sz="2000" dirty="0">
                <a:solidFill>
                  <a:schemeClr val="tx1"/>
                </a:solidFill>
              </a:rPr>
              <a:t>                                              </a:t>
            </a:r>
            <a:r>
              <a:rPr lang="en-IN" sz="2000" b="1" dirty="0">
                <a:solidFill>
                  <a:srgbClr val="FF0000"/>
                </a:solidFill>
              </a:rPr>
              <a:t>Ministry of Home Affairs</a:t>
            </a:r>
          </a:p>
        </p:txBody>
      </p:sp>
      <p:cxnSp>
        <p:nvCxnSpPr>
          <p:cNvPr id="7" name="Straight Arrow Connector 6"/>
          <p:cNvCxnSpPr/>
          <p:nvPr/>
        </p:nvCxnSpPr>
        <p:spPr>
          <a:xfrm>
            <a:off x="3566162" y="2782389"/>
            <a:ext cx="300445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892731" y="2182224"/>
            <a:ext cx="2063931" cy="1200329"/>
          </a:xfrm>
          <a:prstGeom prst="rect">
            <a:avLst/>
          </a:prstGeom>
          <a:noFill/>
        </p:spPr>
        <p:txBody>
          <a:bodyPr wrap="square" rtlCol="0">
            <a:spAutoFit/>
          </a:bodyPr>
          <a:lstStyle/>
          <a:p>
            <a:pPr algn="ctr"/>
            <a:r>
              <a:rPr lang="en-IN" dirty="0"/>
              <a:t>Disaster Management is transferred in </a:t>
            </a:r>
            <a:r>
              <a:rPr lang="en-IN" b="1" dirty="0"/>
              <a:t>2002</a:t>
            </a:r>
            <a:r>
              <a:rPr lang="en-IN" dirty="0"/>
              <a:t> to</a:t>
            </a:r>
          </a:p>
        </p:txBody>
      </p:sp>
      <p:graphicFrame>
        <p:nvGraphicFramePr>
          <p:cNvPr id="10" name="Diagram 9"/>
          <p:cNvGraphicFramePr/>
          <p:nvPr>
            <p:extLst>
              <p:ext uri="{D42A27DB-BD31-4B8C-83A1-F6EECF244321}">
                <p14:modId xmlns:p14="http://schemas.microsoft.com/office/powerpoint/2010/main" val="3014514134"/>
              </p:ext>
            </p:extLst>
          </p:nvPr>
        </p:nvGraphicFramePr>
        <p:xfrm>
          <a:off x="738776" y="3683727"/>
          <a:ext cx="3637281" cy="2518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2" name="Straight Arrow Connector 11"/>
          <p:cNvCxnSpPr/>
          <p:nvPr/>
        </p:nvCxnSpPr>
        <p:spPr>
          <a:xfrm>
            <a:off x="4271551" y="4885509"/>
            <a:ext cx="287382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Diagram 14"/>
          <p:cNvGraphicFramePr/>
          <p:nvPr>
            <p:extLst>
              <p:ext uri="{D42A27DB-BD31-4B8C-83A1-F6EECF244321}">
                <p14:modId xmlns:p14="http://schemas.microsoft.com/office/powerpoint/2010/main" val="1647588361"/>
              </p:ext>
            </p:extLst>
          </p:nvPr>
        </p:nvGraphicFramePr>
        <p:xfrm>
          <a:off x="7315200" y="3683726"/>
          <a:ext cx="3252651" cy="26370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p:cNvSpPr txBox="1"/>
          <p:nvPr/>
        </p:nvSpPr>
        <p:spPr>
          <a:xfrm>
            <a:off x="4572000" y="4284617"/>
            <a:ext cx="2129246" cy="1477328"/>
          </a:xfrm>
          <a:prstGeom prst="rect">
            <a:avLst/>
          </a:prstGeom>
          <a:noFill/>
        </p:spPr>
        <p:txBody>
          <a:bodyPr wrap="square" rtlCol="0">
            <a:spAutoFit/>
          </a:bodyPr>
          <a:lstStyle/>
          <a:p>
            <a:pPr algn="ctr"/>
            <a:r>
              <a:rPr lang="en-IN" b="1" dirty="0">
                <a:solidFill>
                  <a:srgbClr val="FF9933"/>
                </a:solidFill>
              </a:rPr>
              <a:t>Paradigm Shift </a:t>
            </a:r>
            <a:r>
              <a:rPr lang="en-IN" dirty="0"/>
              <a:t>from relief centric approach to </a:t>
            </a:r>
            <a:r>
              <a:rPr lang="en-IN" b="1" dirty="0"/>
              <a:t>Disaster Risk Reduction (DRR)</a:t>
            </a:r>
          </a:p>
        </p:txBody>
      </p:sp>
    </p:spTree>
    <p:extLst>
      <p:ext uri="{BB962C8B-B14F-4D97-AF65-F5344CB8AC3E}">
        <p14:creationId xmlns:p14="http://schemas.microsoft.com/office/powerpoint/2010/main" val="2699216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Institutional and Policy framework</a:t>
            </a:r>
          </a:p>
        </p:txBody>
      </p:sp>
      <p:graphicFrame>
        <p:nvGraphicFramePr>
          <p:cNvPr id="3" name="Diagram 2"/>
          <p:cNvGraphicFramePr/>
          <p:nvPr>
            <p:extLst>
              <p:ext uri="{D42A27DB-BD31-4B8C-83A1-F6EECF244321}">
                <p14:modId xmlns:p14="http://schemas.microsoft.com/office/powerpoint/2010/main" val="3030651319"/>
              </p:ext>
            </p:extLst>
          </p:nvPr>
        </p:nvGraphicFramePr>
        <p:xfrm>
          <a:off x="2123440" y="1933302"/>
          <a:ext cx="7046686" cy="3787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627017" y="1515291"/>
            <a:ext cx="3840480" cy="707886"/>
          </a:xfrm>
          <a:prstGeom prst="rect">
            <a:avLst/>
          </a:prstGeom>
          <a:noFill/>
        </p:spPr>
        <p:txBody>
          <a:bodyPr wrap="square" rtlCol="0">
            <a:spAutoFit/>
          </a:bodyPr>
          <a:lstStyle/>
          <a:p>
            <a:r>
              <a:rPr lang="en-IN" sz="2000" dirty="0"/>
              <a:t>Based on </a:t>
            </a:r>
            <a:r>
              <a:rPr lang="en-IN" sz="2000" b="1" dirty="0">
                <a:solidFill>
                  <a:srgbClr val="FF0000"/>
                </a:solidFill>
              </a:rPr>
              <a:t>Disaster Management Act 2005</a:t>
            </a:r>
            <a:r>
              <a:rPr lang="en-IN" sz="2000" dirty="0"/>
              <a:t>:</a:t>
            </a:r>
          </a:p>
        </p:txBody>
      </p:sp>
    </p:spTree>
    <p:extLst>
      <p:ext uri="{BB962C8B-B14F-4D97-AF65-F5344CB8AC3E}">
        <p14:creationId xmlns:p14="http://schemas.microsoft.com/office/powerpoint/2010/main" val="2964885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Institutional and Policy framework</a:t>
            </a:r>
          </a:p>
        </p:txBody>
      </p:sp>
      <p:sp>
        <p:nvSpPr>
          <p:cNvPr id="3" name="Content Placeholder 2"/>
          <p:cNvSpPr>
            <a:spLocks noGrp="1"/>
          </p:cNvSpPr>
          <p:nvPr>
            <p:ph idx="1"/>
          </p:nvPr>
        </p:nvSpPr>
        <p:spPr>
          <a:xfrm>
            <a:off x="446314" y="1322070"/>
            <a:ext cx="2283823" cy="402227"/>
          </a:xfrm>
          <a:ln>
            <a:solidFill>
              <a:schemeClr val="tx1"/>
            </a:solidFill>
          </a:ln>
        </p:spPr>
        <p:txBody>
          <a:bodyPr/>
          <a:lstStyle/>
          <a:p>
            <a:pPr marL="0" indent="0" algn="ctr">
              <a:buNone/>
            </a:pPr>
            <a:r>
              <a:rPr lang="en-IN" sz="2000" b="1" dirty="0">
                <a:solidFill>
                  <a:schemeClr val="tx1"/>
                </a:solidFill>
              </a:rPr>
              <a:t>National Level:</a:t>
            </a:r>
          </a:p>
        </p:txBody>
      </p:sp>
      <p:sp>
        <p:nvSpPr>
          <p:cNvPr id="5" name="TextBox 4"/>
          <p:cNvSpPr txBox="1"/>
          <p:nvPr/>
        </p:nvSpPr>
        <p:spPr>
          <a:xfrm>
            <a:off x="3984172" y="1200017"/>
            <a:ext cx="3252652" cy="646331"/>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IN" dirty="0"/>
              <a:t>Overall co-ordination</a:t>
            </a:r>
          </a:p>
          <a:p>
            <a:pPr algn="ctr"/>
            <a:r>
              <a:rPr lang="en-IN" b="1" dirty="0"/>
              <a:t>Ministry of Home Affairs</a:t>
            </a:r>
          </a:p>
        </p:txBody>
      </p:sp>
      <p:cxnSp>
        <p:nvCxnSpPr>
          <p:cNvPr id="7" name="Straight Connector 6"/>
          <p:cNvCxnSpPr>
            <a:stCxn id="5" idx="2"/>
          </p:cNvCxnSpPr>
          <p:nvPr/>
        </p:nvCxnSpPr>
        <p:spPr>
          <a:xfrm>
            <a:off x="5610498" y="1846348"/>
            <a:ext cx="6531" cy="3090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213463" y="2155370"/>
            <a:ext cx="5760720" cy="130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974183" y="2155371"/>
            <a:ext cx="0" cy="3220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386354" y="2495005"/>
            <a:ext cx="1946366" cy="861774"/>
          </a:xfrm>
          <a:prstGeom prst="rect">
            <a:avLst/>
          </a:prstGeom>
          <a:solidFill>
            <a:srgbClr val="FFCC99"/>
          </a:solidFill>
          <a:ln>
            <a:solidFill>
              <a:schemeClr val="tx1"/>
            </a:solidFill>
          </a:ln>
        </p:spPr>
        <p:txBody>
          <a:bodyPr wrap="square" rtlCol="0">
            <a:spAutoFit/>
          </a:bodyPr>
          <a:lstStyle/>
          <a:p>
            <a:pPr algn="ctr"/>
            <a:r>
              <a:rPr lang="en-IN" sz="1600" dirty="0"/>
              <a:t>National Disaster Management Authority </a:t>
            </a:r>
            <a:r>
              <a:rPr lang="en-IN" b="1" dirty="0"/>
              <a:t>(NDMA)</a:t>
            </a:r>
          </a:p>
        </p:txBody>
      </p:sp>
      <p:cxnSp>
        <p:nvCxnSpPr>
          <p:cNvPr id="15" name="Straight Connector 14"/>
          <p:cNvCxnSpPr/>
          <p:nvPr/>
        </p:nvCxnSpPr>
        <p:spPr>
          <a:xfrm>
            <a:off x="5617029" y="2168433"/>
            <a:ext cx="0" cy="3090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81006" y="2495005"/>
            <a:ext cx="2220685" cy="338554"/>
          </a:xfrm>
          <a:prstGeom prst="rect">
            <a:avLst/>
          </a:prstGeom>
          <a:noFill/>
          <a:ln>
            <a:solidFill>
              <a:schemeClr val="tx1"/>
            </a:solidFill>
          </a:ln>
        </p:spPr>
        <p:txBody>
          <a:bodyPr wrap="square" rtlCol="0">
            <a:spAutoFit/>
          </a:bodyPr>
          <a:lstStyle/>
          <a:p>
            <a:pPr algn="ctr"/>
            <a:r>
              <a:rPr lang="en-IN" sz="1600" dirty="0"/>
              <a:t>Nodal Ministries</a:t>
            </a:r>
          </a:p>
        </p:txBody>
      </p:sp>
      <p:cxnSp>
        <p:nvCxnSpPr>
          <p:cNvPr id="18" name="Straight Connector 17"/>
          <p:cNvCxnSpPr/>
          <p:nvPr/>
        </p:nvCxnSpPr>
        <p:spPr>
          <a:xfrm>
            <a:off x="3213463" y="2155370"/>
            <a:ext cx="0" cy="3220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698172" y="2508068"/>
            <a:ext cx="2756262" cy="646331"/>
          </a:xfrm>
          <a:prstGeom prst="rect">
            <a:avLst/>
          </a:prstGeom>
          <a:noFill/>
          <a:ln>
            <a:noFill/>
          </a:ln>
        </p:spPr>
        <p:txBody>
          <a:bodyPr wrap="square" rtlCol="0">
            <a:spAutoFit/>
          </a:bodyPr>
          <a:lstStyle/>
          <a:p>
            <a:pPr algn="ctr"/>
            <a:r>
              <a:rPr lang="en-IN" dirty="0"/>
              <a:t>Top level decision making</a:t>
            </a:r>
          </a:p>
        </p:txBody>
      </p:sp>
      <p:cxnSp>
        <p:nvCxnSpPr>
          <p:cNvPr id="21" name="Straight Arrow Connector 20"/>
          <p:cNvCxnSpPr>
            <a:stCxn id="16" idx="1"/>
          </p:cNvCxnSpPr>
          <p:nvPr/>
        </p:nvCxnSpPr>
        <p:spPr>
          <a:xfrm flipH="1">
            <a:off x="4127864" y="2664282"/>
            <a:ext cx="653142" cy="16695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6" idx="3"/>
            <a:endCxn id="13" idx="1"/>
          </p:cNvCxnSpPr>
          <p:nvPr/>
        </p:nvCxnSpPr>
        <p:spPr>
          <a:xfrm>
            <a:off x="7001691" y="2664282"/>
            <a:ext cx="1384663" cy="26161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9" idx="2"/>
          </p:cNvCxnSpPr>
          <p:nvPr/>
        </p:nvCxnSpPr>
        <p:spPr>
          <a:xfrm>
            <a:off x="3076303" y="3154399"/>
            <a:ext cx="0" cy="2811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920240" y="3435531"/>
            <a:ext cx="23643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920240" y="3435531"/>
            <a:ext cx="13063" cy="2811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284617" y="3435531"/>
            <a:ext cx="0" cy="2598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031966" y="3716664"/>
            <a:ext cx="1698171" cy="861774"/>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IN" sz="1600" dirty="0"/>
              <a:t>Cabinet Committee on Security </a:t>
            </a:r>
            <a:r>
              <a:rPr lang="en-IN" b="1" dirty="0"/>
              <a:t>(CCS)</a:t>
            </a:r>
          </a:p>
        </p:txBody>
      </p:sp>
      <p:sp>
        <p:nvSpPr>
          <p:cNvPr id="35" name="TextBox 34"/>
          <p:cNvSpPr txBox="1"/>
          <p:nvPr/>
        </p:nvSpPr>
        <p:spPr>
          <a:xfrm>
            <a:off x="3487783" y="3716664"/>
            <a:ext cx="1711234" cy="1107996"/>
          </a:xfrm>
          <a:prstGeom prst="rect">
            <a:avLst/>
          </a:prstGeom>
          <a:solidFill>
            <a:schemeClr val="bg1">
              <a:lumMod val="95000"/>
            </a:schemeClr>
          </a:solidFill>
          <a:ln>
            <a:solidFill>
              <a:schemeClr val="tx1"/>
            </a:solidFill>
          </a:ln>
        </p:spPr>
        <p:txBody>
          <a:bodyPr wrap="square" rtlCol="0">
            <a:spAutoFit/>
          </a:bodyPr>
          <a:lstStyle/>
          <a:p>
            <a:pPr algn="ctr"/>
            <a:r>
              <a:rPr lang="en-IN" sz="1600" dirty="0"/>
              <a:t>National Crisis Management Committee </a:t>
            </a:r>
            <a:r>
              <a:rPr lang="en-IN" b="1" dirty="0"/>
              <a:t>(NCMC)</a:t>
            </a:r>
          </a:p>
        </p:txBody>
      </p:sp>
      <p:cxnSp>
        <p:nvCxnSpPr>
          <p:cNvPr id="37" name="Straight Connector 36"/>
          <p:cNvCxnSpPr>
            <a:stCxn id="34" idx="3"/>
          </p:cNvCxnSpPr>
          <p:nvPr/>
        </p:nvCxnSpPr>
        <p:spPr>
          <a:xfrm flipV="1">
            <a:off x="2730137" y="4140926"/>
            <a:ext cx="757646" cy="66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881051" y="5577840"/>
            <a:ext cx="1606732" cy="830997"/>
          </a:xfrm>
          <a:prstGeom prst="rect">
            <a:avLst/>
          </a:prstGeom>
          <a:solidFill>
            <a:srgbClr val="F3D47D"/>
          </a:solidFill>
          <a:ln>
            <a:solidFill>
              <a:schemeClr val="tx1"/>
            </a:solidFill>
          </a:ln>
        </p:spPr>
        <p:txBody>
          <a:bodyPr wrap="square" rtlCol="0">
            <a:spAutoFit/>
          </a:bodyPr>
          <a:lstStyle/>
          <a:p>
            <a:pPr algn="ctr"/>
            <a:r>
              <a:rPr lang="en-IN" sz="1600" dirty="0"/>
              <a:t>State Government /UTs</a:t>
            </a:r>
          </a:p>
        </p:txBody>
      </p:sp>
      <p:cxnSp>
        <p:nvCxnSpPr>
          <p:cNvPr id="40" name="Straight Connector 39"/>
          <p:cNvCxnSpPr>
            <a:endCxn id="35" idx="3"/>
          </p:cNvCxnSpPr>
          <p:nvPr/>
        </p:nvCxnSpPr>
        <p:spPr>
          <a:xfrm flipH="1">
            <a:off x="5199017" y="3273948"/>
            <a:ext cx="3187338" cy="9967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endCxn id="38" idx="3"/>
          </p:cNvCxnSpPr>
          <p:nvPr/>
        </p:nvCxnSpPr>
        <p:spPr>
          <a:xfrm flipH="1">
            <a:off x="3487783" y="3375575"/>
            <a:ext cx="4898572" cy="26177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361611" y="4726440"/>
            <a:ext cx="1332411" cy="1107996"/>
          </a:xfrm>
          <a:prstGeom prst="rect">
            <a:avLst/>
          </a:prstGeom>
          <a:solidFill>
            <a:srgbClr val="FBF3B7"/>
          </a:solidFill>
          <a:ln>
            <a:solidFill>
              <a:schemeClr val="tx1"/>
            </a:solidFill>
          </a:ln>
        </p:spPr>
        <p:txBody>
          <a:bodyPr wrap="square" rtlCol="0">
            <a:spAutoFit/>
          </a:bodyPr>
          <a:lstStyle/>
          <a:p>
            <a:pPr algn="ctr"/>
            <a:r>
              <a:rPr lang="en-IN" sz="1600" dirty="0"/>
              <a:t>National Executive Committee </a:t>
            </a:r>
            <a:r>
              <a:rPr lang="en-IN" b="1" dirty="0"/>
              <a:t>(NEC)</a:t>
            </a:r>
          </a:p>
        </p:txBody>
      </p:sp>
      <p:cxnSp>
        <p:nvCxnSpPr>
          <p:cNvPr id="45" name="Straight Connector 44"/>
          <p:cNvCxnSpPr>
            <a:endCxn id="43" idx="0"/>
          </p:cNvCxnSpPr>
          <p:nvPr/>
        </p:nvCxnSpPr>
        <p:spPr>
          <a:xfrm flipH="1">
            <a:off x="7027817" y="3356779"/>
            <a:ext cx="1593669" cy="1369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8490857" y="3944983"/>
            <a:ext cx="22337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9627326" y="3375575"/>
            <a:ext cx="0" cy="5694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490857" y="3944983"/>
            <a:ext cx="0" cy="3718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8072845" y="4316829"/>
            <a:ext cx="1554481" cy="1354217"/>
          </a:xfrm>
          <a:prstGeom prst="rect">
            <a:avLst/>
          </a:prstGeom>
          <a:solidFill>
            <a:schemeClr val="accent5">
              <a:lumMod val="20000"/>
              <a:lumOff val="80000"/>
            </a:schemeClr>
          </a:solidFill>
          <a:ln>
            <a:solidFill>
              <a:schemeClr val="tx1"/>
            </a:solidFill>
          </a:ln>
        </p:spPr>
        <p:txBody>
          <a:bodyPr wrap="square" rtlCol="0">
            <a:spAutoFit/>
          </a:bodyPr>
          <a:lstStyle/>
          <a:p>
            <a:pPr algn="ctr"/>
            <a:r>
              <a:rPr lang="en-IN" sz="1600" dirty="0"/>
              <a:t>National Institute of</a:t>
            </a:r>
          </a:p>
          <a:p>
            <a:pPr algn="ctr"/>
            <a:r>
              <a:rPr lang="en-IN" sz="1600" dirty="0"/>
              <a:t>Disaster Management </a:t>
            </a:r>
            <a:r>
              <a:rPr lang="en-IN" b="1" dirty="0"/>
              <a:t>(NIDM) </a:t>
            </a:r>
          </a:p>
        </p:txBody>
      </p:sp>
      <p:cxnSp>
        <p:nvCxnSpPr>
          <p:cNvPr id="58" name="Straight Connector 57"/>
          <p:cNvCxnSpPr/>
          <p:nvPr/>
        </p:nvCxnSpPr>
        <p:spPr>
          <a:xfrm>
            <a:off x="10724606" y="3944983"/>
            <a:ext cx="0" cy="3718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10097589" y="4316829"/>
            <a:ext cx="1522911" cy="1354217"/>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IN" sz="1600" dirty="0"/>
              <a:t>National Disaster Response Force </a:t>
            </a:r>
            <a:r>
              <a:rPr lang="en-IN" b="1" dirty="0"/>
              <a:t>(NDRF)</a:t>
            </a:r>
          </a:p>
        </p:txBody>
      </p:sp>
      <p:cxnSp>
        <p:nvCxnSpPr>
          <p:cNvPr id="62" name="Straight Connector 61"/>
          <p:cNvCxnSpPr>
            <a:stCxn id="43" idx="2"/>
          </p:cNvCxnSpPr>
          <p:nvPr/>
        </p:nvCxnSpPr>
        <p:spPr>
          <a:xfrm>
            <a:off x="7027817" y="5834436"/>
            <a:ext cx="0" cy="2050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904411" y="6065631"/>
            <a:ext cx="3526972" cy="584775"/>
          </a:xfrm>
          <a:prstGeom prst="rect">
            <a:avLst/>
          </a:prstGeom>
          <a:noFill/>
          <a:ln>
            <a:solidFill>
              <a:schemeClr val="tx1"/>
            </a:solidFill>
          </a:ln>
        </p:spPr>
        <p:txBody>
          <a:bodyPr wrap="square" rtlCol="0">
            <a:spAutoFit/>
          </a:bodyPr>
          <a:lstStyle/>
          <a:p>
            <a:r>
              <a:rPr lang="en-IN" sz="1600" dirty="0"/>
              <a:t>Armed Forces and Central Armed Police Forces (CAPF)</a:t>
            </a:r>
          </a:p>
        </p:txBody>
      </p:sp>
      <p:cxnSp>
        <p:nvCxnSpPr>
          <p:cNvPr id="65" name="Straight Connector 64"/>
          <p:cNvCxnSpPr/>
          <p:nvPr/>
        </p:nvCxnSpPr>
        <p:spPr>
          <a:xfrm flipH="1">
            <a:off x="2952206" y="4824660"/>
            <a:ext cx="901337" cy="7531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5" idx="1"/>
          </p:cNvCxnSpPr>
          <p:nvPr/>
        </p:nvCxnSpPr>
        <p:spPr>
          <a:xfrm flipH="1">
            <a:off x="653143" y="1523183"/>
            <a:ext cx="3331029" cy="144208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640080" y="2965269"/>
            <a:ext cx="13063" cy="2961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40079" y="5926769"/>
            <a:ext cx="124097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5" idx="3"/>
          </p:cNvCxnSpPr>
          <p:nvPr/>
        </p:nvCxnSpPr>
        <p:spPr>
          <a:xfrm>
            <a:off x="7236824" y="1523183"/>
            <a:ext cx="30044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7563394" y="1122428"/>
            <a:ext cx="2495007" cy="830997"/>
          </a:xfrm>
          <a:prstGeom prst="rect">
            <a:avLst/>
          </a:prstGeom>
          <a:noFill/>
          <a:ln>
            <a:solidFill>
              <a:schemeClr val="tx1"/>
            </a:solidFill>
          </a:ln>
        </p:spPr>
        <p:txBody>
          <a:bodyPr wrap="square" rtlCol="0">
            <a:spAutoFit/>
          </a:bodyPr>
          <a:lstStyle/>
          <a:p>
            <a:pPr algn="ctr"/>
            <a:r>
              <a:rPr lang="en-IN" sz="1600" dirty="0"/>
              <a:t>National Emergency Response Centre </a:t>
            </a:r>
            <a:r>
              <a:rPr lang="en-IN" sz="1600" b="1" dirty="0"/>
              <a:t>(NERC)</a:t>
            </a:r>
          </a:p>
        </p:txBody>
      </p:sp>
      <p:cxnSp>
        <p:nvCxnSpPr>
          <p:cNvPr id="76" name="Straight Connector 75"/>
          <p:cNvCxnSpPr>
            <a:stCxn id="74" idx="3"/>
          </p:cNvCxnSpPr>
          <p:nvPr/>
        </p:nvCxnSpPr>
        <p:spPr>
          <a:xfrm flipV="1">
            <a:off x="10058401" y="1537926"/>
            <a:ext cx="509452"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10567853" y="1200017"/>
            <a:ext cx="1319347" cy="1600438"/>
          </a:xfrm>
          <a:prstGeom prst="rect">
            <a:avLst/>
          </a:prstGeom>
          <a:solidFill>
            <a:srgbClr val="FBF3B7"/>
          </a:solidFill>
          <a:ln>
            <a:solidFill>
              <a:schemeClr val="tx1"/>
            </a:solidFill>
          </a:ln>
        </p:spPr>
        <p:txBody>
          <a:bodyPr wrap="square" rtlCol="0">
            <a:spAutoFit/>
          </a:bodyPr>
          <a:lstStyle/>
          <a:p>
            <a:pPr algn="ctr"/>
            <a:r>
              <a:rPr lang="en-IN" sz="1600" dirty="0"/>
              <a:t>Integrated Control Room for Emergency Response </a:t>
            </a:r>
            <a:r>
              <a:rPr lang="en-IN" b="1" dirty="0"/>
              <a:t>(ICR-ER)</a:t>
            </a:r>
          </a:p>
        </p:txBody>
      </p:sp>
      <p:cxnSp>
        <p:nvCxnSpPr>
          <p:cNvPr id="84" name="Straight Connector 83"/>
          <p:cNvCxnSpPr/>
          <p:nvPr/>
        </p:nvCxnSpPr>
        <p:spPr>
          <a:xfrm>
            <a:off x="10332720" y="2664282"/>
            <a:ext cx="2351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756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807494"/>
            <a:ext cx="11174186" cy="535531"/>
          </a:xfrm>
        </p:spPr>
        <p:txBody>
          <a:bodyPr/>
          <a:lstStyle/>
          <a:p>
            <a:r>
              <a:rPr lang="en-IN" sz="3200" dirty="0"/>
              <a:t>National Disaster Management Authority (NDMA)</a:t>
            </a:r>
          </a:p>
        </p:txBody>
      </p:sp>
      <p:sp>
        <p:nvSpPr>
          <p:cNvPr id="3" name="Content Placeholder 2"/>
          <p:cNvSpPr>
            <a:spLocks noGrp="1"/>
          </p:cNvSpPr>
          <p:nvPr>
            <p:ph idx="1"/>
          </p:nvPr>
        </p:nvSpPr>
        <p:spPr>
          <a:xfrm>
            <a:off x="446314" y="1504950"/>
            <a:ext cx="8030935" cy="4770098"/>
          </a:xfrm>
        </p:spPr>
        <p:txBody>
          <a:bodyPr/>
          <a:lstStyle/>
          <a:p>
            <a:r>
              <a:rPr lang="en-IN" sz="2000" dirty="0">
                <a:solidFill>
                  <a:schemeClr val="tx1"/>
                </a:solidFill>
              </a:rPr>
              <a:t>is an agency of the </a:t>
            </a:r>
            <a:r>
              <a:rPr lang="en-IN" sz="2000" b="1" dirty="0">
                <a:solidFill>
                  <a:srgbClr val="00B050"/>
                </a:solidFill>
              </a:rPr>
              <a:t>Ministry of Home Affairs</a:t>
            </a:r>
          </a:p>
          <a:p>
            <a:r>
              <a:rPr lang="en-IN" sz="2000" dirty="0">
                <a:solidFill>
                  <a:schemeClr val="tx1"/>
                </a:solidFill>
              </a:rPr>
              <a:t>Chairperson: </a:t>
            </a:r>
            <a:r>
              <a:rPr lang="en-IN" sz="2000" b="1" dirty="0">
                <a:solidFill>
                  <a:srgbClr val="0070C0"/>
                </a:solidFill>
              </a:rPr>
              <a:t>Prime Minister </a:t>
            </a:r>
            <a:r>
              <a:rPr lang="en-IN" sz="2000" dirty="0">
                <a:solidFill>
                  <a:schemeClr val="tx1"/>
                </a:solidFill>
              </a:rPr>
              <a:t>of India</a:t>
            </a:r>
          </a:p>
          <a:p>
            <a:pPr marL="0" indent="0">
              <a:buNone/>
            </a:pPr>
            <a:endParaRPr lang="en-IN" sz="2000" dirty="0">
              <a:solidFill>
                <a:schemeClr val="tx1"/>
              </a:solidFill>
            </a:endParaRPr>
          </a:p>
          <a:p>
            <a:r>
              <a:rPr lang="en-IN" sz="2000" dirty="0">
                <a:solidFill>
                  <a:schemeClr val="tx1"/>
                </a:solidFill>
              </a:rPr>
              <a:t>whose primary purpose is to -</a:t>
            </a:r>
          </a:p>
          <a:p>
            <a:pPr>
              <a:buFontTx/>
              <a:buChar char="-"/>
            </a:pPr>
            <a:r>
              <a:rPr lang="en-IN" sz="2000" dirty="0">
                <a:solidFill>
                  <a:schemeClr val="tx1"/>
                </a:solidFill>
              </a:rPr>
              <a:t>Co-ordinate response to </a:t>
            </a:r>
            <a:r>
              <a:rPr lang="en-IN" sz="2000" b="1" dirty="0">
                <a:solidFill>
                  <a:schemeClr val="tx1"/>
                </a:solidFill>
              </a:rPr>
              <a:t>natural</a:t>
            </a:r>
            <a:r>
              <a:rPr lang="en-IN" sz="2000" dirty="0">
                <a:solidFill>
                  <a:schemeClr val="tx1"/>
                </a:solidFill>
              </a:rPr>
              <a:t> or </a:t>
            </a:r>
            <a:r>
              <a:rPr lang="en-IN" sz="2000" b="1" dirty="0">
                <a:solidFill>
                  <a:schemeClr val="tx1"/>
                </a:solidFill>
              </a:rPr>
              <a:t>man-made</a:t>
            </a:r>
            <a:r>
              <a:rPr lang="en-IN" sz="2000" dirty="0">
                <a:solidFill>
                  <a:schemeClr val="tx1"/>
                </a:solidFill>
              </a:rPr>
              <a:t> disasters. (other- NCMC)</a:t>
            </a:r>
          </a:p>
          <a:p>
            <a:pPr>
              <a:buFontTx/>
              <a:buChar char="-"/>
            </a:pPr>
            <a:r>
              <a:rPr lang="en-IN" sz="2000" dirty="0">
                <a:solidFill>
                  <a:schemeClr val="tx1"/>
                </a:solidFill>
              </a:rPr>
              <a:t>Approval of </a:t>
            </a:r>
            <a:r>
              <a:rPr lang="en-IN" sz="2000" b="1" dirty="0">
                <a:solidFill>
                  <a:schemeClr val="tx1"/>
                </a:solidFill>
              </a:rPr>
              <a:t>National Disaster Management Plan (NDMP) </a:t>
            </a:r>
            <a:r>
              <a:rPr lang="en-IN" sz="2000" dirty="0">
                <a:solidFill>
                  <a:schemeClr val="tx1"/>
                </a:solidFill>
              </a:rPr>
              <a:t>and facilitating its implementation</a:t>
            </a:r>
          </a:p>
          <a:p>
            <a:pPr>
              <a:buFontTx/>
              <a:buChar char="-"/>
            </a:pPr>
            <a:r>
              <a:rPr lang="en-IN" sz="2000" dirty="0">
                <a:solidFill>
                  <a:schemeClr val="tx1"/>
                </a:solidFill>
              </a:rPr>
              <a:t>Capacity building in disaster resiliency and crisis response</a:t>
            </a:r>
          </a:p>
          <a:p>
            <a:pPr>
              <a:buFontTx/>
              <a:buChar char="-"/>
            </a:pPr>
            <a:r>
              <a:rPr lang="en-IN" sz="2000" dirty="0">
                <a:solidFill>
                  <a:schemeClr val="tx1"/>
                </a:solidFill>
              </a:rPr>
              <a:t>Lay down policies, plans and guidelines for disaster management</a:t>
            </a:r>
          </a:p>
          <a:p>
            <a:pPr marL="0" indent="0">
              <a:buNone/>
            </a:pPr>
            <a:endParaRPr lang="en-IN" sz="2000" dirty="0">
              <a:solidFill>
                <a:schemeClr val="tx1"/>
              </a:solidFil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227" r="17344"/>
          <a:stretch/>
        </p:blipFill>
        <p:spPr>
          <a:xfrm>
            <a:off x="8477249" y="1828800"/>
            <a:ext cx="3017521" cy="2753541"/>
          </a:xfrm>
          <a:prstGeom prst="rect">
            <a:avLst/>
          </a:prstGeom>
        </p:spPr>
      </p:pic>
    </p:spTree>
    <p:extLst>
      <p:ext uri="{BB962C8B-B14F-4D97-AF65-F5344CB8AC3E}">
        <p14:creationId xmlns:p14="http://schemas.microsoft.com/office/powerpoint/2010/main" val="837661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37007"/>
            <a:ext cx="11174186" cy="535531"/>
          </a:xfrm>
        </p:spPr>
        <p:txBody>
          <a:bodyPr/>
          <a:lstStyle/>
          <a:p>
            <a:r>
              <a:rPr lang="en-IN" sz="3200" dirty="0"/>
              <a:t>National Disaster Response Force (NDRF)</a:t>
            </a:r>
          </a:p>
        </p:txBody>
      </p:sp>
      <p:sp>
        <p:nvSpPr>
          <p:cNvPr id="3" name="Content Placeholder 2"/>
          <p:cNvSpPr>
            <a:spLocks noGrp="1"/>
          </p:cNvSpPr>
          <p:nvPr>
            <p:ph idx="1"/>
          </p:nvPr>
        </p:nvSpPr>
        <p:spPr>
          <a:xfrm>
            <a:off x="446315" y="1972490"/>
            <a:ext cx="8030935" cy="4260647"/>
          </a:xfrm>
        </p:spPr>
        <p:txBody>
          <a:bodyPr/>
          <a:lstStyle/>
          <a:p>
            <a:r>
              <a:rPr lang="en-IN" sz="2000" dirty="0">
                <a:solidFill>
                  <a:schemeClr val="tx1"/>
                </a:solidFill>
              </a:rPr>
              <a:t>Specially trained force headed by a </a:t>
            </a:r>
            <a:r>
              <a:rPr lang="en-IN" sz="2000" b="1" dirty="0">
                <a:solidFill>
                  <a:schemeClr val="tx1"/>
                </a:solidFill>
              </a:rPr>
              <a:t>Director General </a:t>
            </a:r>
            <a:r>
              <a:rPr lang="en-IN" sz="2000" dirty="0">
                <a:solidFill>
                  <a:schemeClr val="tx1"/>
                </a:solidFill>
              </a:rPr>
              <a:t>Structured like </a:t>
            </a:r>
            <a:r>
              <a:rPr lang="en-IN" sz="2000" b="1" dirty="0">
                <a:solidFill>
                  <a:schemeClr val="tx1"/>
                </a:solidFill>
              </a:rPr>
              <a:t>paramilitary forces </a:t>
            </a:r>
            <a:r>
              <a:rPr lang="en-IN" sz="2000" dirty="0">
                <a:solidFill>
                  <a:schemeClr val="tx1"/>
                </a:solidFill>
              </a:rPr>
              <a:t>for rapid deployment.</a:t>
            </a:r>
          </a:p>
          <a:p>
            <a:r>
              <a:rPr lang="en-IN" sz="2000" dirty="0">
                <a:solidFill>
                  <a:schemeClr val="tx1"/>
                </a:solidFill>
              </a:rPr>
              <a:t>Each battalion consists of a team of specialists- Engineers, technicians, electricians, etc.</a:t>
            </a:r>
          </a:p>
          <a:p>
            <a:r>
              <a:rPr lang="en-IN" sz="2000" dirty="0">
                <a:solidFill>
                  <a:schemeClr val="tx1"/>
                </a:solidFill>
              </a:rPr>
              <a:t>Few are capable of responding to radiological, nuclear, biological and chemical disasters.</a:t>
            </a:r>
          </a:p>
          <a:p>
            <a:r>
              <a:rPr lang="en-IN" sz="2000" dirty="0">
                <a:solidFill>
                  <a:schemeClr val="tx1"/>
                </a:solidFill>
              </a:rPr>
              <a:t>Assist the relevant State Government/District Administration in the event of an imminent hazard event or in its aftermath.</a:t>
            </a:r>
            <a:endParaRPr lang="en-IN" sz="24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8244" y="2141220"/>
            <a:ext cx="2886075" cy="3124200"/>
          </a:xfrm>
          <a:prstGeom prst="rect">
            <a:avLst/>
          </a:prstGeom>
        </p:spPr>
      </p:pic>
    </p:spTree>
    <p:extLst>
      <p:ext uri="{BB962C8B-B14F-4D97-AF65-F5344CB8AC3E}">
        <p14:creationId xmlns:p14="http://schemas.microsoft.com/office/powerpoint/2010/main" val="4154333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89173"/>
            <a:ext cx="11174186" cy="535531"/>
          </a:xfrm>
        </p:spPr>
        <p:txBody>
          <a:bodyPr/>
          <a:lstStyle/>
          <a:p>
            <a:r>
              <a:rPr lang="en-IN" sz="3200" dirty="0"/>
              <a:t>National Institute of Disaster Management (NIDM)</a:t>
            </a:r>
          </a:p>
        </p:txBody>
      </p:sp>
      <p:sp>
        <p:nvSpPr>
          <p:cNvPr id="3" name="Content Placeholder 2"/>
          <p:cNvSpPr>
            <a:spLocks noGrp="1"/>
          </p:cNvSpPr>
          <p:nvPr>
            <p:ph idx="1"/>
          </p:nvPr>
        </p:nvSpPr>
        <p:spPr>
          <a:xfrm>
            <a:off x="446315" y="1972490"/>
            <a:ext cx="8030935" cy="4260647"/>
          </a:xfrm>
        </p:spPr>
        <p:txBody>
          <a:bodyPr/>
          <a:lstStyle/>
          <a:p>
            <a:r>
              <a:rPr lang="en-IN" sz="2000" b="1" dirty="0">
                <a:solidFill>
                  <a:schemeClr val="tx1"/>
                </a:solidFill>
              </a:rPr>
              <a:t>Union Home Minister</a:t>
            </a:r>
            <a:r>
              <a:rPr lang="en-IN" dirty="0"/>
              <a:t> </a:t>
            </a:r>
          </a:p>
          <a:p>
            <a:r>
              <a:rPr lang="en-IN" sz="2000" dirty="0">
                <a:solidFill>
                  <a:schemeClr val="tx1"/>
                </a:solidFill>
              </a:rPr>
              <a:t>Nodal responsibilities in the field of disaster management : </a:t>
            </a:r>
          </a:p>
          <a:p>
            <a:pPr marL="400050" indent="-400050">
              <a:buFont typeface="+mj-lt"/>
              <a:buAutoNum type="romanLcPeriod"/>
            </a:pPr>
            <a:r>
              <a:rPr lang="en-IN" sz="2000" dirty="0">
                <a:solidFill>
                  <a:schemeClr val="tx1"/>
                </a:solidFill>
              </a:rPr>
              <a:t>Human resource development </a:t>
            </a:r>
          </a:p>
          <a:p>
            <a:pPr marL="400050" indent="-400050">
              <a:buFont typeface="+mj-lt"/>
              <a:buAutoNum type="romanLcPeriod"/>
            </a:pPr>
            <a:r>
              <a:rPr lang="en-IN" sz="2000" dirty="0">
                <a:solidFill>
                  <a:schemeClr val="tx1"/>
                </a:solidFill>
              </a:rPr>
              <a:t>Capacity building </a:t>
            </a:r>
          </a:p>
          <a:p>
            <a:pPr marL="400050" indent="-400050">
              <a:buFont typeface="+mj-lt"/>
              <a:buAutoNum type="romanLcPeriod"/>
            </a:pPr>
            <a:r>
              <a:rPr lang="en-IN" sz="2000" dirty="0">
                <a:solidFill>
                  <a:schemeClr val="tx1"/>
                </a:solidFill>
              </a:rPr>
              <a:t>Training </a:t>
            </a:r>
          </a:p>
          <a:p>
            <a:pPr marL="400050" indent="-400050">
              <a:buFont typeface="+mj-lt"/>
              <a:buAutoNum type="romanLcPeriod"/>
            </a:pPr>
            <a:r>
              <a:rPr lang="en-IN" sz="2000" dirty="0">
                <a:solidFill>
                  <a:schemeClr val="tx1"/>
                </a:solidFill>
              </a:rPr>
              <a:t>Research </a:t>
            </a:r>
          </a:p>
          <a:p>
            <a:pPr marL="400050" indent="-400050">
              <a:buFont typeface="+mj-lt"/>
              <a:buAutoNum type="romanLcPeriod"/>
            </a:pPr>
            <a:r>
              <a:rPr lang="en-IN" sz="2000" dirty="0">
                <a:solidFill>
                  <a:schemeClr val="tx1"/>
                </a:solidFill>
              </a:rPr>
              <a:t>Documentation and </a:t>
            </a:r>
          </a:p>
          <a:p>
            <a:pPr marL="400050" indent="-400050">
              <a:buFont typeface="+mj-lt"/>
              <a:buAutoNum type="romanLcPeriod"/>
            </a:pPr>
            <a:r>
              <a:rPr lang="en-IN" sz="2000" dirty="0">
                <a:solidFill>
                  <a:schemeClr val="tx1"/>
                </a:solidFill>
              </a:rPr>
              <a:t>Policy advocacy.</a:t>
            </a:r>
            <a:endParaRPr lang="en-IN" sz="2400"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250" y="2338252"/>
            <a:ext cx="3093912" cy="3093912"/>
          </a:xfrm>
          <a:prstGeom prst="rect">
            <a:avLst/>
          </a:prstGeom>
        </p:spPr>
      </p:pic>
    </p:spTree>
    <p:extLst>
      <p:ext uri="{BB962C8B-B14F-4D97-AF65-F5344CB8AC3E}">
        <p14:creationId xmlns:p14="http://schemas.microsoft.com/office/powerpoint/2010/main" val="2572244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23857"/>
            <a:ext cx="11174186" cy="535531"/>
          </a:xfrm>
        </p:spPr>
        <p:txBody>
          <a:bodyPr/>
          <a:lstStyle/>
          <a:p>
            <a:r>
              <a:rPr lang="en-IN" sz="3200" dirty="0"/>
              <a:t>Integrated Control Room for Emergency Response (ICR-ER)</a:t>
            </a:r>
          </a:p>
        </p:txBody>
      </p:sp>
      <p:sp>
        <p:nvSpPr>
          <p:cNvPr id="3" name="Content Placeholder 2"/>
          <p:cNvSpPr>
            <a:spLocks noGrp="1"/>
          </p:cNvSpPr>
          <p:nvPr>
            <p:ph idx="1"/>
          </p:nvPr>
        </p:nvSpPr>
        <p:spPr>
          <a:xfrm>
            <a:off x="446315" y="1750422"/>
            <a:ext cx="8998131" cy="4859384"/>
          </a:xfrm>
        </p:spPr>
        <p:txBody>
          <a:bodyPr/>
          <a:lstStyle/>
          <a:p>
            <a:r>
              <a:rPr lang="en-IN" sz="2000" dirty="0">
                <a:solidFill>
                  <a:schemeClr val="tx1"/>
                </a:solidFill>
              </a:rPr>
              <a:t>The </a:t>
            </a:r>
            <a:r>
              <a:rPr lang="en-IN" sz="2000" b="1" dirty="0">
                <a:solidFill>
                  <a:srgbClr val="0070C0"/>
                </a:solidFill>
              </a:rPr>
              <a:t>National Emergency Response Centre (NERC) </a:t>
            </a:r>
            <a:r>
              <a:rPr lang="en-IN" sz="2000" dirty="0">
                <a:solidFill>
                  <a:schemeClr val="tx1"/>
                </a:solidFill>
              </a:rPr>
              <a:t>will act as the communication and coordination hub for maintaining constant touch with early warning agencies for updated inputs.</a:t>
            </a:r>
          </a:p>
          <a:p>
            <a:pPr marL="0" indent="0" algn="ctr">
              <a:buNone/>
            </a:pPr>
            <a:endParaRPr lang="en-IN" sz="2000" dirty="0">
              <a:solidFill>
                <a:schemeClr val="tx1"/>
              </a:solidFill>
            </a:endParaRPr>
          </a:p>
          <a:p>
            <a:pPr marL="0" indent="0">
              <a:buNone/>
            </a:pPr>
            <a:r>
              <a:rPr lang="en-IN" sz="2000" dirty="0">
                <a:solidFill>
                  <a:schemeClr val="tx1"/>
                </a:solidFill>
              </a:rPr>
              <a:t>                    Eventually upgraded as </a:t>
            </a:r>
            <a:r>
              <a:rPr lang="en-IN" sz="2000" b="1" dirty="0">
                <a:solidFill>
                  <a:srgbClr val="FF0000"/>
                </a:solidFill>
              </a:rPr>
              <a:t>ICR-ER</a:t>
            </a:r>
          </a:p>
          <a:p>
            <a:pPr marL="0" indent="0" algn="ctr">
              <a:buNone/>
            </a:pPr>
            <a:endParaRPr lang="en-IN" sz="2000" dirty="0">
              <a:solidFill>
                <a:schemeClr val="tx1"/>
              </a:solidFill>
            </a:endParaRPr>
          </a:p>
          <a:p>
            <a:pPr marL="0" indent="0">
              <a:buNone/>
            </a:pPr>
            <a:r>
              <a:rPr lang="en-IN" sz="2000" dirty="0">
                <a:solidFill>
                  <a:schemeClr val="tx1"/>
                </a:solidFill>
              </a:rPr>
              <a:t>It will be connected to other control rooms like:</a:t>
            </a:r>
          </a:p>
          <a:p>
            <a:pPr marL="514350" indent="-514350">
              <a:buFont typeface="+mj-lt"/>
              <a:buAutoNum type="romanLcPeriod"/>
            </a:pPr>
            <a:r>
              <a:rPr lang="en-IN" sz="2000" dirty="0">
                <a:solidFill>
                  <a:schemeClr val="tx1"/>
                </a:solidFill>
              </a:rPr>
              <a:t>All agencies designated to provide hazard-specific early warnings</a:t>
            </a:r>
          </a:p>
          <a:p>
            <a:pPr marL="514350" indent="-514350">
              <a:buFont typeface="+mj-lt"/>
              <a:buAutoNum type="romanLcPeriod"/>
            </a:pPr>
            <a:r>
              <a:rPr lang="en-IN" sz="2000" dirty="0">
                <a:solidFill>
                  <a:schemeClr val="tx1"/>
                </a:solidFill>
              </a:rPr>
              <a:t>State Emergency Operations Centre (SEOC)</a:t>
            </a:r>
          </a:p>
          <a:p>
            <a:pPr marL="514350" indent="-514350">
              <a:buFont typeface="+mj-lt"/>
              <a:buAutoNum type="romanLcPeriod"/>
            </a:pPr>
            <a:r>
              <a:rPr lang="en-IN" sz="2000" dirty="0">
                <a:solidFill>
                  <a:schemeClr val="tx1"/>
                </a:solidFill>
              </a:rPr>
              <a:t>District Emergency Operations Centre (DEOC), etc.</a:t>
            </a:r>
          </a:p>
        </p:txBody>
      </p:sp>
      <p:cxnSp>
        <p:nvCxnSpPr>
          <p:cNvPr id="5" name="Straight Arrow Connector 4"/>
          <p:cNvCxnSpPr/>
          <p:nvPr/>
        </p:nvCxnSpPr>
        <p:spPr>
          <a:xfrm>
            <a:off x="4062548" y="2866121"/>
            <a:ext cx="13063" cy="5094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075611" y="3944982"/>
            <a:ext cx="0" cy="457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693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500215"/>
            <a:ext cx="11174186" cy="590931"/>
          </a:xfrm>
        </p:spPr>
        <p:txBody>
          <a:bodyPr/>
          <a:lstStyle/>
          <a:p>
            <a:r>
              <a:rPr lang="en-IN" dirty="0"/>
              <a:t>Institutional and Policy framework</a:t>
            </a:r>
          </a:p>
        </p:txBody>
      </p:sp>
      <p:sp>
        <p:nvSpPr>
          <p:cNvPr id="3" name="Content Placeholder 2"/>
          <p:cNvSpPr>
            <a:spLocks noGrp="1"/>
          </p:cNvSpPr>
          <p:nvPr>
            <p:ph idx="1"/>
          </p:nvPr>
        </p:nvSpPr>
        <p:spPr>
          <a:xfrm>
            <a:off x="446315" y="1463040"/>
            <a:ext cx="1918062" cy="391886"/>
          </a:xfrm>
          <a:ln>
            <a:solidFill>
              <a:schemeClr val="tx1"/>
            </a:solidFill>
          </a:ln>
        </p:spPr>
        <p:txBody>
          <a:bodyPr/>
          <a:lstStyle/>
          <a:p>
            <a:r>
              <a:rPr lang="en-IN" sz="2000" b="1" dirty="0">
                <a:solidFill>
                  <a:schemeClr val="tx1"/>
                </a:solidFill>
              </a:rPr>
              <a:t>State Level:</a:t>
            </a:r>
          </a:p>
        </p:txBody>
      </p:sp>
      <p:sp>
        <p:nvSpPr>
          <p:cNvPr id="4" name="TextBox 3"/>
          <p:cNvSpPr txBox="1"/>
          <p:nvPr/>
        </p:nvSpPr>
        <p:spPr>
          <a:xfrm>
            <a:off x="4480560" y="2325189"/>
            <a:ext cx="2847703" cy="400110"/>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IN" sz="2000" b="1" dirty="0"/>
              <a:t>State Government</a:t>
            </a:r>
          </a:p>
        </p:txBody>
      </p:sp>
      <p:sp>
        <p:nvSpPr>
          <p:cNvPr id="5" name="TextBox 4"/>
          <p:cNvSpPr txBox="1"/>
          <p:nvPr/>
        </p:nvSpPr>
        <p:spPr>
          <a:xfrm>
            <a:off x="7785463" y="1302498"/>
            <a:ext cx="1267097" cy="369332"/>
          </a:xfrm>
          <a:prstGeom prst="rect">
            <a:avLst/>
          </a:prstGeom>
          <a:solidFill>
            <a:srgbClr val="FFCC99"/>
          </a:solidFill>
          <a:ln>
            <a:solidFill>
              <a:schemeClr val="tx1"/>
            </a:solidFill>
          </a:ln>
        </p:spPr>
        <p:txBody>
          <a:bodyPr wrap="square" rtlCol="0">
            <a:spAutoFit/>
          </a:bodyPr>
          <a:lstStyle/>
          <a:p>
            <a:pPr algn="ctr"/>
            <a:r>
              <a:rPr lang="en-IN" b="1" dirty="0"/>
              <a:t>NDMA</a:t>
            </a:r>
          </a:p>
        </p:txBody>
      </p:sp>
      <p:sp>
        <p:nvSpPr>
          <p:cNvPr id="6" name="TextBox 5"/>
          <p:cNvSpPr txBox="1"/>
          <p:nvPr/>
        </p:nvSpPr>
        <p:spPr>
          <a:xfrm>
            <a:off x="3069771" y="1319133"/>
            <a:ext cx="2325188" cy="646331"/>
          </a:xfrm>
          <a:prstGeom prst="rect">
            <a:avLst/>
          </a:prstGeom>
          <a:noFill/>
          <a:ln>
            <a:solidFill>
              <a:schemeClr val="tx1"/>
            </a:solidFill>
          </a:ln>
        </p:spPr>
        <p:txBody>
          <a:bodyPr wrap="square" rtlCol="0">
            <a:spAutoFit/>
          </a:bodyPr>
          <a:lstStyle/>
          <a:p>
            <a:pPr algn="ctr"/>
            <a:r>
              <a:rPr lang="en-IN" dirty="0"/>
              <a:t>Central Government Departments</a:t>
            </a:r>
          </a:p>
        </p:txBody>
      </p:sp>
      <p:cxnSp>
        <p:nvCxnSpPr>
          <p:cNvPr id="8" name="Straight Connector 7"/>
          <p:cNvCxnSpPr/>
          <p:nvPr/>
        </p:nvCxnSpPr>
        <p:spPr>
          <a:xfrm>
            <a:off x="4781006" y="1965464"/>
            <a:ext cx="0" cy="3466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2"/>
          </p:cNvCxnSpPr>
          <p:nvPr/>
        </p:nvCxnSpPr>
        <p:spPr>
          <a:xfrm flipH="1">
            <a:off x="5904411" y="2725299"/>
            <a:ext cx="1" cy="2922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651758" y="3032772"/>
            <a:ext cx="62179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651758" y="3032772"/>
            <a:ext cx="0" cy="4158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904411" y="3032772"/>
            <a:ext cx="0" cy="3766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869678" y="3032772"/>
            <a:ext cx="0" cy="3766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658983" y="3448594"/>
            <a:ext cx="2207623" cy="92333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IN" dirty="0"/>
              <a:t>State Disaster Response Force (SDRF)</a:t>
            </a:r>
          </a:p>
        </p:txBody>
      </p:sp>
      <p:sp>
        <p:nvSpPr>
          <p:cNvPr id="27" name="TextBox 26"/>
          <p:cNvSpPr txBox="1"/>
          <p:nvPr/>
        </p:nvSpPr>
        <p:spPr>
          <a:xfrm>
            <a:off x="4781006" y="3422468"/>
            <a:ext cx="2312125" cy="646331"/>
          </a:xfrm>
          <a:prstGeom prst="rect">
            <a:avLst/>
          </a:prstGeom>
          <a:solidFill>
            <a:schemeClr val="accent5">
              <a:lumMod val="20000"/>
              <a:lumOff val="80000"/>
            </a:schemeClr>
          </a:solidFill>
          <a:ln>
            <a:solidFill>
              <a:schemeClr val="tx1"/>
            </a:solidFill>
          </a:ln>
        </p:spPr>
        <p:txBody>
          <a:bodyPr wrap="square" rtlCol="0">
            <a:spAutoFit/>
          </a:bodyPr>
          <a:lstStyle/>
          <a:p>
            <a:pPr algn="ctr"/>
            <a:r>
              <a:rPr lang="en-IN" dirty="0"/>
              <a:t>State Executive Committee (SEC)</a:t>
            </a:r>
          </a:p>
        </p:txBody>
      </p:sp>
      <p:sp>
        <p:nvSpPr>
          <p:cNvPr id="28" name="TextBox 27"/>
          <p:cNvSpPr txBox="1"/>
          <p:nvPr/>
        </p:nvSpPr>
        <p:spPr>
          <a:xfrm>
            <a:off x="7785463" y="3422468"/>
            <a:ext cx="2312126" cy="923330"/>
          </a:xfrm>
          <a:prstGeom prst="rect">
            <a:avLst/>
          </a:prstGeom>
          <a:solidFill>
            <a:srgbClr val="FFCC99"/>
          </a:solidFill>
          <a:ln>
            <a:solidFill>
              <a:schemeClr val="tx1"/>
            </a:solidFill>
          </a:ln>
        </p:spPr>
        <p:txBody>
          <a:bodyPr wrap="square" rtlCol="0">
            <a:spAutoFit/>
          </a:bodyPr>
          <a:lstStyle/>
          <a:p>
            <a:pPr algn="ctr"/>
            <a:r>
              <a:rPr lang="en-IN" dirty="0"/>
              <a:t>State Disaster Management Authority (</a:t>
            </a:r>
            <a:r>
              <a:rPr lang="en-IN" b="1" dirty="0"/>
              <a:t>SDMA</a:t>
            </a:r>
            <a:r>
              <a:rPr lang="en-IN" dirty="0"/>
              <a:t>)</a:t>
            </a:r>
          </a:p>
        </p:txBody>
      </p:sp>
      <p:cxnSp>
        <p:nvCxnSpPr>
          <p:cNvPr id="30" name="Straight Connector 29"/>
          <p:cNvCxnSpPr>
            <a:stCxn id="28" idx="2"/>
          </p:cNvCxnSpPr>
          <p:nvPr/>
        </p:nvCxnSpPr>
        <p:spPr>
          <a:xfrm>
            <a:off x="8941526" y="4345798"/>
            <a:ext cx="0" cy="53971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667897" y="4898570"/>
            <a:ext cx="2664823" cy="923330"/>
          </a:xfrm>
          <a:prstGeom prst="rect">
            <a:avLst/>
          </a:prstGeom>
          <a:solidFill>
            <a:srgbClr val="FFCC99"/>
          </a:solidFill>
          <a:ln>
            <a:solidFill>
              <a:schemeClr val="tx1"/>
            </a:solidFill>
          </a:ln>
        </p:spPr>
        <p:txBody>
          <a:bodyPr wrap="square" rtlCol="0">
            <a:spAutoFit/>
          </a:bodyPr>
          <a:lstStyle/>
          <a:p>
            <a:pPr algn="ctr"/>
            <a:r>
              <a:rPr lang="en-IN" dirty="0"/>
              <a:t>District Disaster Management Authority (</a:t>
            </a:r>
            <a:r>
              <a:rPr lang="en-IN" b="1" dirty="0"/>
              <a:t>DDMA</a:t>
            </a:r>
            <a:r>
              <a:rPr lang="en-IN" dirty="0"/>
              <a:t>)</a:t>
            </a:r>
          </a:p>
        </p:txBody>
      </p:sp>
      <p:cxnSp>
        <p:nvCxnSpPr>
          <p:cNvPr id="33" name="Straight Connector 32"/>
          <p:cNvCxnSpPr>
            <a:stCxn id="27" idx="3"/>
          </p:cNvCxnSpPr>
          <p:nvPr/>
        </p:nvCxnSpPr>
        <p:spPr>
          <a:xfrm flipV="1">
            <a:off x="7093131" y="3745633"/>
            <a:ext cx="692332"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27" idx="2"/>
          </p:cNvCxnSpPr>
          <p:nvPr/>
        </p:nvCxnSpPr>
        <p:spPr>
          <a:xfrm flipH="1">
            <a:off x="5937068" y="4068799"/>
            <a:ext cx="1" cy="3896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781006" y="4458494"/>
            <a:ext cx="2312125" cy="923330"/>
          </a:xfrm>
          <a:prstGeom prst="rect">
            <a:avLst/>
          </a:prstGeom>
          <a:noFill/>
          <a:ln>
            <a:solidFill>
              <a:schemeClr val="tx1"/>
            </a:solidFill>
          </a:ln>
        </p:spPr>
        <p:txBody>
          <a:bodyPr wrap="square" rtlCol="0">
            <a:spAutoFit/>
          </a:bodyPr>
          <a:lstStyle/>
          <a:p>
            <a:pPr algn="ctr"/>
            <a:r>
              <a:rPr lang="en-IN" dirty="0"/>
              <a:t>Relief Commissioner/ Nodal Department</a:t>
            </a:r>
          </a:p>
        </p:txBody>
      </p:sp>
      <p:sp>
        <p:nvSpPr>
          <p:cNvPr id="37" name="TextBox 36"/>
          <p:cNvSpPr txBox="1"/>
          <p:nvPr/>
        </p:nvSpPr>
        <p:spPr>
          <a:xfrm>
            <a:off x="1658983" y="5360235"/>
            <a:ext cx="2207623" cy="923330"/>
          </a:xfrm>
          <a:prstGeom prst="rect">
            <a:avLst/>
          </a:prstGeom>
          <a:solidFill>
            <a:srgbClr val="FBF3B7"/>
          </a:solidFill>
          <a:ln>
            <a:solidFill>
              <a:schemeClr val="tx1"/>
            </a:solidFill>
          </a:ln>
        </p:spPr>
        <p:txBody>
          <a:bodyPr wrap="square" rtlCol="0">
            <a:spAutoFit/>
          </a:bodyPr>
          <a:lstStyle/>
          <a:p>
            <a:pPr algn="ctr"/>
            <a:r>
              <a:rPr lang="en-IN" dirty="0"/>
              <a:t>State Emergency Operation Centre (</a:t>
            </a:r>
            <a:r>
              <a:rPr lang="en-IN" b="1" dirty="0"/>
              <a:t>SEOC</a:t>
            </a:r>
            <a:r>
              <a:rPr lang="en-IN" dirty="0"/>
              <a:t>)</a:t>
            </a:r>
          </a:p>
        </p:txBody>
      </p:sp>
      <p:cxnSp>
        <p:nvCxnSpPr>
          <p:cNvPr id="39" name="Straight Connector 38"/>
          <p:cNvCxnSpPr>
            <a:endCxn id="37" idx="3"/>
          </p:cNvCxnSpPr>
          <p:nvPr/>
        </p:nvCxnSpPr>
        <p:spPr>
          <a:xfrm flipH="1">
            <a:off x="3866606" y="5133703"/>
            <a:ext cx="914400" cy="6881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6" idx="2"/>
          </p:cNvCxnSpPr>
          <p:nvPr/>
        </p:nvCxnSpPr>
        <p:spPr>
          <a:xfrm flipH="1">
            <a:off x="5937068" y="5381824"/>
            <a:ext cx="1" cy="2806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790803" y="5680078"/>
            <a:ext cx="2537460" cy="923330"/>
          </a:xfrm>
          <a:prstGeom prst="rect">
            <a:avLst/>
          </a:prstGeom>
          <a:noFill/>
          <a:ln>
            <a:solidFill>
              <a:schemeClr val="tx1"/>
            </a:solidFill>
          </a:ln>
        </p:spPr>
        <p:txBody>
          <a:bodyPr wrap="square" rtlCol="0">
            <a:spAutoFit/>
          </a:bodyPr>
          <a:lstStyle/>
          <a:p>
            <a:pPr algn="ctr"/>
            <a:r>
              <a:rPr lang="en-IN" dirty="0"/>
              <a:t>Departments/ Agencies with DM responsibilities</a:t>
            </a:r>
          </a:p>
        </p:txBody>
      </p:sp>
      <p:cxnSp>
        <p:nvCxnSpPr>
          <p:cNvPr id="44" name="Straight Connector 43"/>
          <p:cNvCxnSpPr>
            <a:stCxn id="5" idx="2"/>
            <a:endCxn id="4" idx="3"/>
          </p:cNvCxnSpPr>
          <p:nvPr/>
        </p:nvCxnSpPr>
        <p:spPr>
          <a:xfrm flipH="1">
            <a:off x="7328263" y="1671830"/>
            <a:ext cx="1090749" cy="8534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5" idx="3"/>
          </p:cNvCxnSpPr>
          <p:nvPr/>
        </p:nvCxnSpPr>
        <p:spPr>
          <a:xfrm>
            <a:off x="9052560" y="1487164"/>
            <a:ext cx="365760" cy="8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431382" y="1480841"/>
            <a:ext cx="0" cy="19546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7660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49984"/>
            <a:ext cx="11174186" cy="535531"/>
          </a:xfrm>
        </p:spPr>
        <p:txBody>
          <a:bodyPr/>
          <a:lstStyle/>
          <a:p>
            <a:r>
              <a:rPr lang="en-IN" sz="3200" dirty="0"/>
              <a:t>State Disaster Management Authority (SDMA)</a:t>
            </a:r>
          </a:p>
        </p:txBody>
      </p:sp>
      <p:sp>
        <p:nvSpPr>
          <p:cNvPr id="3" name="Content Placeholder 2"/>
          <p:cNvSpPr>
            <a:spLocks noGrp="1"/>
          </p:cNvSpPr>
          <p:nvPr>
            <p:ph idx="1"/>
          </p:nvPr>
        </p:nvSpPr>
        <p:spPr>
          <a:xfrm>
            <a:off x="446315" y="1724296"/>
            <a:ext cx="10030096" cy="4508841"/>
          </a:xfrm>
        </p:spPr>
        <p:txBody>
          <a:bodyPr/>
          <a:lstStyle/>
          <a:p>
            <a:r>
              <a:rPr lang="en-IN" sz="2000" dirty="0">
                <a:solidFill>
                  <a:schemeClr val="tx1"/>
                </a:solidFill>
              </a:rPr>
              <a:t>All state Governments are mandated under section 14 of the act to establish a state disaster management authority (SDMA).</a:t>
            </a:r>
          </a:p>
          <a:p>
            <a:r>
              <a:rPr lang="en-IN" sz="2000" dirty="0">
                <a:solidFill>
                  <a:schemeClr val="tx1"/>
                </a:solidFill>
              </a:rPr>
              <a:t>Chairperson: </a:t>
            </a:r>
            <a:r>
              <a:rPr lang="en-IN" sz="2000" b="1" dirty="0">
                <a:solidFill>
                  <a:srgbClr val="0070C0"/>
                </a:solidFill>
              </a:rPr>
              <a:t>Chief Minister </a:t>
            </a:r>
            <a:r>
              <a:rPr lang="en-IN" sz="2000" dirty="0">
                <a:solidFill>
                  <a:schemeClr val="tx1"/>
                </a:solidFill>
              </a:rPr>
              <a:t>of the state, and no more than 8 persons appointed by the chairperson.</a:t>
            </a:r>
          </a:p>
          <a:p>
            <a:r>
              <a:rPr lang="en-IN" sz="2000" dirty="0">
                <a:solidFill>
                  <a:schemeClr val="tx1"/>
                </a:solidFill>
              </a:rPr>
              <a:t>Responsibilities:</a:t>
            </a:r>
          </a:p>
          <a:p>
            <a:pPr marL="514350" indent="-514350">
              <a:buFont typeface="+mj-lt"/>
              <a:buAutoNum type="romanLcPeriod"/>
            </a:pPr>
            <a:r>
              <a:rPr lang="en-IN" sz="2000" dirty="0">
                <a:solidFill>
                  <a:schemeClr val="tx1"/>
                </a:solidFill>
              </a:rPr>
              <a:t>Drawing up state disaster management plan</a:t>
            </a:r>
          </a:p>
          <a:p>
            <a:pPr marL="514350" indent="-514350">
              <a:buFont typeface="+mj-lt"/>
              <a:buAutoNum type="romanLcPeriod"/>
            </a:pPr>
            <a:r>
              <a:rPr lang="en-IN" sz="2000" dirty="0">
                <a:solidFill>
                  <a:schemeClr val="tx1"/>
                </a:solidFill>
              </a:rPr>
              <a:t>Implementing the National plan</a:t>
            </a:r>
          </a:p>
          <a:p>
            <a:pPr marL="0" indent="0">
              <a:buNone/>
            </a:pPr>
            <a:endParaRPr lang="en-IN" sz="2000" dirty="0">
              <a:solidFill>
                <a:schemeClr val="tx1"/>
              </a:solidFill>
            </a:endParaRPr>
          </a:p>
          <a:p>
            <a:r>
              <a:rPr lang="en-IN" sz="2000" dirty="0">
                <a:solidFill>
                  <a:schemeClr val="tx1"/>
                </a:solidFill>
              </a:rPr>
              <a:t>State Executive Committee (SEC) will assist SDMA to perform its functions.</a:t>
            </a:r>
          </a:p>
        </p:txBody>
      </p:sp>
    </p:spTree>
    <p:extLst>
      <p:ext uri="{BB962C8B-B14F-4D97-AF65-F5344CB8AC3E}">
        <p14:creationId xmlns:p14="http://schemas.microsoft.com/office/powerpoint/2010/main" val="508105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932864"/>
            <a:ext cx="11174186" cy="535531"/>
          </a:xfrm>
        </p:spPr>
        <p:txBody>
          <a:bodyPr/>
          <a:lstStyle/>
          <a:p>
            <a:r>
              <a:rPr lang="en-IN" sz="3200" dirty="0"/>
              <a:t>District Disaster Management Authority (DDMA)</a:t>
            </a:r>
          </a:p>
        </p:txBody>
      </p:sp>
      <p:sp>
        <p:nvSpPr>
          <p:cNvPr id="3" name="Content Placeholder 2"/>
          <p:cNvSpPr>
            <a:spLocks noGrp="1"/>
          </p:cNvSpPr>
          <p:nvPr>
            <p:ph idx="1"/>
          </p:nvPr>
        </p:nvSpPr>
        <p:spPr>
          <a:xfrm>
            <a:off x="446315" y="2312126"/>
            <a:ext cx="10030096" cy="3921011"/>
          </a:xfrm>
        </p:spPr>
        <p:txBody>
          <a:bodyPr/>
          <a:lstStyle/>
          <a:p>
            <a:r>
              <a:rPr lang="en-IN" sz="2000" dirty="0">
                <a:solidFill>
                  <a:schemeClr val="tx1"/>
                </a:solidFill>
              </a:rPr>
              <a:t>Established by State Government.</a:t>
            </a:r>
          </a:p>
          <a:p>
            <a:r>
              <a:rPr lang="en-IN" sz="2000" dirty="0">
                <a:solidFill>
                  <a:schemeClr val="tx1"/>
                </a:solidFill>
              </a:rPr>
              <a:t>Chairperson: </a:t>
            </a:r>
            <a:r>
              <a:rPr lang="en-IN" sz="2000" b="1" dirty="0">
                <a:solidFill>
                  <a:srgbClr val="0070C0"/>
                </a:solidFill>
              </a:rPr>
              <a:t>Collector</a:t>
            </a:r>
            <a:r>
              <a:rPr lang="en-IN" sz="2000" dirty="0">
                <a:solidFill>
                  <a:schemeClr val="tx1"/>
                </a:solidFill>
              </a:rPr>
              <a:t> or </a:t>
            </a:r>
            <a:r>
              <a:rPr lang="en-IN" sz="2000" b="1" dirty="0">
                <a:solidFill>
                  <a:srgbClr val="0070C0"/>
                </a:solidFill>
              </a:rPr>
              <a:t>District Magistrate </a:t>
            </a:r>
            <a:r>
              <a:rPr lang="en-IN" sz="2000" dirty="0">
                <a:solidFill>
                  <a:schemeClr val="tx1"/>
                </a:solidFill>
              </a:rPr>
              <a:t>or </a:t>
            </a:r>
            <a:r>
              <a:rPr lang="en-IN" sz="2000" b="1" dirty="0">
                <a:solidFill>
                  <a:srgbClr val="0070C0"/>
                </a:solidFill>
              </a:rPr>
              <a:t>Deputy Commissioner </a:t>
            </a:r>
            <a:r>
              <a:rPr lang="en-IN" sz="2000" dirty="0">
                <a:solidFill>
                  <a:schemeClr val="tx1"/>
                </a:solidFill>
              </a:rPr>
              <a:t>of the district.</a:t>
            </a:r>
          </a:p>
          <a:p>
            <a:r>
              <a:rPr lang="en-IN" sz="2000" dirty="0">
                <a:solidFill>
                  <a:schemeClr val="tx1"/>
                </a:solidFill>
              </a:rPr>
              <a:t>Co-chairperson: The elected representative of the local authority</a:t>
            </a:r>
          </a:p>
          <a:p>
            <a:r>
              <a:rPr lang="en-IN" sz="2000" dirty="0">
                <a:solidFill>
                  <a:schemeClr val="tx1"/>
                </a:solidFill>
              </a:rPr>
              <a:t>The DDMA will act as the planning, coordinating and implementing body for DM at the District level.</a:t>
            </a:r>
          </a:p>
          <a:p>
            <a:r>
              <a:rPr lang="en-IN" sz="2000" dirty="0">
                <a:solidFill>
                  <a:schemeClr val="tx1"/>
                </a:solidFill>
              </a:rPr>
              <a:t>Will ensure that the guidelines for prevention, mitigation, preparedness, and response measures laid down by the NDMA and the SDMA are followed by all the district-level offices of the various departments of the State Government.</a:t>
            </a:r>
            <a:endParaRPr lang="en-IN" sz="2400" dirty="0">
              <a:solidFill>
                <a:schemeClr val="tx1"/>
              </a:solidFill>
            </a:endParaRPr>
          </a:p>
        </p:txBody>
      </p:sp>
      <p:sp>
        <p:nvSpPr>
          <p:cNvPr id="4" name="TextBox 3"/>
          <p:cNvSpPr txBox="1"/>
          <p:nvPr/>
        </p:nvSpPr>
        <p:spPr>
          <a:xfrm>
            <a:off x="548640" y="1645920"/>
            <a:ext cx="1841863" cy="369332"/>
          </a:xfrm>
          <a:prstGeom prst="rect">
            <a:avLst/>
          </a:prstGeom>
          <a:noFill/>
          <a:ln>
            <a:solidFill>
              <a:schemeClr val="tx1"/>
            </a:solidFill>
          </a:ln>
        </p:spPr>
        <p:txBody>
          <a:bodyPr wrap="square" rtlCol="0">
            <a:spAutoFit/>
          </a:bodyPr>
          <a:lstStyle/>
          <a:p>
            <a:pPr algn="ctr"/>
            <a:r>
              <a:rPr lang="en-IN" b="1" dirty="0"/>
              <a:t>District Level:</a:t>
            </a:r>
          </a:p>
        </p:txBody>
      </p:sp>
    </p:spTree>
    <p:extLst>
      <p:ext uri="{BB962C8B-B14F-4D97-AF65-F5344CB8AC3E}">
        <p14:creationId xmlns:p14="http://schemas.microsoft.com/office/powerpoint/2010/main" val="500289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906738"/>
            <a:ext cx="11174186" cy="535531"/>
          </a:xfrm>
        </p:spPr>
        <p:txBody>
          <a:bodyPr/>
          <a:lstStyle/>
          <a:p>
            <a:r>
              <a:rPr lang="en-IN" sz="3200" dirty="0"/>
              <a:t>Risks and Challenges</a:t>
            </a:r>
          </a:p>
        </p:txBody>
      </p:sp>
      <p:sp>
        <p:nvSpPr>
          <p:cNvPr id="3" name="Content Placeholder 2"/>
          <p:cNvSpPr>
            <a:spLocks noGrp="1"/>
          </p:cNvSpPr>
          <p:nvPr>
            <p:ph idx="1"/>
          </p:nvPr>
        </p:nvSpPr>
        <p:spPr>
          <a:xfrm>
            <a:off x="446315" y="1972490"/>
            <a:ext cx="8030935" cy="4260647"/>
          </a:xfrm>
        </p:spPr>
        <p:txBody>
          <a:bodyPr/>
          <a:lstStyle/>
          <a:p>
            <a:r>
              <a:rPr lang="en-IN" sz="2000" dirty="0">
                <a:solidFill>
                  <a:schemeClr val="tx1"/>
                </a:solidFill>
              </a:rPr>
              <a:t>Climate change</a:t>
            </a:r>
          </a:p>
          <a:p>
            <a:r>
              <a:rPr lang="en-IN" sz="2000" dirty="0">
                <a:solidFill>
                  <a:schemeClr val="tx1"/>
                </a:solidFill>
              </a:rPr>
              <a:t>Environment and wildlife conservation</a:t>
            </a:r>
          </a:p>
          <a:p>
            <a:r>
              <a:rPr lang="en-IN" sz="2000" dirty="0">
                <a:solidFill>
                  <a:schemeClr val="tx1"/>
                </a:solidFill>
              </a:rPr>
              <a:t>Biodiversity conservation</a:t>
            </a:r>
          </a:p>
          <a:p>
            <a:r>
              <a:rPr lang="en-IN" sz="2000" dirty="0">
                <a:solidFill>
                  <a:schemeClr val="tx1"/>
                </a:solidFill>
              </a:rPr>
              <a:t>Disaster Management for Cultural heritage sites</a:t>
            </a:r>
          </a:p>
        </p:txBody>
      </p:sp>
    </p:spTree>
    <p:extLst>
      <p:ext uri="{BB962C8B-B14F-4D97-AF65-F5344CB8AC3E}">
        <p14:creationId xmlns:p14="http://schemas.microsoft.com/office/powerpoint/2010/main" val="3081751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1001796"/>
            <a:ext cx="11174186" cy="867930"/>
          </a:xfrm>
        </p:spPr>
        <p:txBody>
          <a:bodyPr/>
          <a:lstStyle/>
          <a:p>
            <a:r>
              <a:rPr lang="en-IN" sz="2800" dirty="0"/>
              <a:t>Coherence and Mutual Reinforcement of Three Post-2015 Global Frameworks for DRR:</a:t>
            </a:r>
          </a:p>
        </p:txBody>
      </p:sp>
      <p:sp>
        <p:nvSpPr>
          <p:cNvPr id="3" name="Content Placeholder 2"/>
          <p:cNvSpPr>
            <a:spLocks noGrp="1"/>
          </p:cNvSpPr>
          <p:nvPr>
            <p:ph idx="1"/>
          </p:nvPr>
        </p:nvSpPr>
        <p:spPr>
          <a:xfrm>
            <a:off x="446315" y="2455817"/>
            <a:ext cx="8762999" cy="3777320"/>
          </a:xfrm>
        </p:spPr>
        <p:txBody>
          <a:bodyPr/>
          <a:lstStyle/>
          <a:p>
            <a:pPr marL="457200" indent="-457200">
              <a:buFont typeface="+mj-lt"/>
              <a:buAutoNum type="arabicPeriod"/>
            </a:pPr>
            <a:r>
              <a:rPr lang="en-IN" sz="2000" dirty="0">
                <a:solidFill>
                  <a:schemeClr val="tx1"/>
                </a:solidFill>
              </a:rPr>
              <a:t>Sendai Framework for Disaster Risk Reduction (Sendai, Japan, March 2015) </a:t>
            </a:r>
          </a:p>
          <a:p>
            <a:pPr marL="457200" indent="-457200">
              <a:buFont typeface="+mj-lt"/>
              <a:buAutoNum type="arabicPeriod"/>
            </a:pPr>
            <a:r>
              <a:rPr lang="en-IN" sz="2000" dirty="0">
                <a:solidFill>
                  <a:schemeClr val="tx1"/>
                </a:solidFill>
              </a:rPr>
              <a:t>Sustainable Development Goals (UN General Assembly, New York, September 2015) and </a:t>
            </a:r>
          </a:p>
          <a:p>
            <a:pPr marL="457200" indent="-457200">
              <a:buFont typeface="+mj-lt"/>
              <a:buAutoNum type="arabicPeriod"/>
            </a:pPr>
            <a:r>
              <a:rPr lang="en-IN" sz="2000" dirty="0">
                <a:solidFill>
                  <a:schemeClr val="tx1"/>
                </a:solidFill>
              </a:rPr>
              <a:t>Climate Change Agreement (Conference of Paris, COP21, Paris, December 2015)</a:t>
            </a:r>
          </a:p>
        </p:txBody>
      </p:sp>
      <p:sp>
        <p:nvSpPr>
          <p:cNvPr id="4" name="Right Brace 3"/>
          <p:cNvSpPr/>
          <p:nvPr/>
        </p:nvSpPr>
        <p:spPr>
          <a:xfrm>
            <a:off x="9379131" y="2312126"/>
            <a:ext cx="431075" cy="300445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 name="TextBox 4"/>
          <p:cNvSpPr txBox="1"/>
          <p:nvPr/>
        </p:nvSpPr>
        <p:spPr>
          <a:xfrm>
            <a:off x="9980023" y="3491188"/>
            <a:ext cx="1619794" cy="646331"/>
          </a:xfrm>
          <a:prstGeom prst="rect">
            <a:avLst/>
          </a:prstGeom>
          <a:noFill/>
          <a:ln>
            <a:solidFill>
              <a:schemeClr val="tx1"/>
            </a:solidFill>
          </a:ln>
        </p:spPr>
        <p:txBody>
          <a:bodyPr wrap="square" rtlCol="0">
            <a:spAutoFit/>
          </a:bodyPr>
          <a:lstStyle/>
          <a:p>
            <a:pPr algn="ctr"/>
            <a:r>
              <a:rPr lang="en-IN" dirty="0"/>
              <a:t>Incorporated in NDMP</a:t>
            </a:r>
          </a:p>
        </p:txBody>
      </p:sp>
    </p:spTree>
    <p:extLst>
      <p:ext uri="{BB962C8B-B14F-4D97-AF65-F5344CB8AC3E}">
        <p14:creationId xmlns:p14="http://schemas.microsoft.com/office/powerpoint/2010/main" val="2538663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749984"/>
            <a:ext cx="11174186" cy="535531"/>
          </a:xfrm>
        </p:spPr>
        <p:txBody>
          <a:bodyPr/>
          <a:lstStyle/>
          <a:p>
            <a:r>
              <a:rPr lang="en-IN" sz="3200" dirty="0"/>
              <a:t>Sustainable Development Goals (SDGs) and Disaster resilience</a:t>
            </a:r>
          </a:p>
        </p:txBody>
      </p:sp>
      <p:sp>
        <p:nvSpPr>
          <p:cNvPr id="3" name="Content Placeholder 2"/>
          <p:cNvSpPr>
            <a:spLocks noGrp="1"/>
          </p:cNvSpPr>
          <p:nvPr>
            <p:ph idx="1"/>
          </p:nvPr>
        </p:nvSpPr>
        <p:spPr>
          <a:xfrm>
            <a:off x="446315" y="1894113"/>
            <a:ext cx="7757159" cy="4519749"/>
          </a:xfrm>
        </p:spPr>
        <p:txBody>
          <a:bodyPr/>
          <a:lstStyle/>
          <a:p>
            <a:r>
              <a:rPr lang="en-IN" sz="2000" dirty="0">
                <a:solidFill>
                  <a:schemeClr val="tx1"/>
                </a:solidFill>
              </a:rPr>
              <a:t>Sustainable Development and Disaster Risk Reduction (DRR) are </a:t>
            </a:r>
            <a:r>
              <a:rPr lang="en-IN" sz="2000" b="1" dirty="0">
                <a:solidFill>
                  <a:schemeClr val="tx1"/>
                </a:solidFill>
              </a:rPr>
              <a:t>interlinked</a:t>
            </a:r>
            <a:r>
              <a:rPr lang="en-IN" sz="2000" dirty="0">
                <a:solidFill>
                  <a:schemeClr val="tx1"/>
                </a:solidFill>
              </a:rPr>
              <a:t>. </a:t>
            </a:r>
          </a:p>
          <a:p>
            <a:r>
              <a:rPr lang="en-IN" sz="2000" dirty="0">
                <a:solidFill>
                  <a:schemeClr val="tx1"/>
                </a:solidFill>
              </a:rPr>
              <a:t>A single major Disaster (Shock incident- earthquake) can undo hard-won development progress and set back development by years.</a:t>
            </a:r>
          </a:p>
          <a:p>
            <a:pPr marL="0" indent="0" algn="ctr">
              <a:buNone/>
            </a:pPr>
            <a:r>
              <a:rPr lang="en-IN" sz="2000" dirty="0">
                <a:solidFill>
                  <a:schemeClr val="tx1"/>
                </a:solidFill>
              </a:rPr>
              <a:t>Or</a:t>
            </a:r>
          </a:p>
          <a:p>
            <a:pPr marL="0" indent="0">
              <a:buNone/>
            </a:pPr>
            <a:r>
              <a:rPr lang="en-IN" sz="2000" dirty="0">
                <a:solidFill>
                  <a:schemeClr val="tx1"/>
                </a:solidFill>
              </a:rPr>
              <a:t>A slow onset disaster (Stress incident- drought) can cause socio-economic loss.</a:t>
            </a:r>
          </a:p>
          <a:p>
            <a:r>
              <a:rPr lang="en-IN" sz="2000" dirty="0">
                <a:solidFill>
                  <a:schemeClr val="tx1"/>
                </a:solidFill>
              </a:rPr>
              <a:t>Progress in implementing the Sendai Framework contributes to the progress of attaining SDGs. In turn, the progress on the SDGs helps to substantially build resilience to disasters.</a:t>
            </a:r>
            <a:endParaRPr lang="en-IN" sz="24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8487" y="2142814"/>
            <a:ext cx="3919341" cy="2770975"/>
          </a:xfrm>
          <a:prstGeom prst="rect">
            <a:avLst/>
          </a:prstGeom>
        </p:spPr>
      </p:pic>
    </p:spTree>
    <p:extLst>
      <p:ext uri="{BB962C8B-B14F-4D97-AF65-F5344CB8AC3E}">
        <p14:creationId xmlns:p14="http://schemas.microsoft.com/office/powerpoint/2010/main" val="2960823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527915"/>
            <a:ext cx="11174186" cy="535531"/>
          </a:xfrm>
        </p:spPr>
        <p:txBody>
          <a:bodyPr/>
          <a:lstStyle/>
          <a:p>
            <a:r>
              <a:rPr lang="en-IN" sz="3200" dirty="0"/>
              <a:t>Mitigation: Enhancing Disaster Resilience</a:t>
            </a:r>
          </a:p>
        </p:txBody>
      </p:sp>
      <p:sp>
        <p:nvSpPr>
          <p:cNvPr id="3" name="Content Placeholder 2"/>
          <p:cNvSpPr>
            <a:spLocks noGrp="1"/>
          </p:cNvSpPr>
          <p:nvPr>
            <p:ph idx="1"/>
          </p:nvPr>
        </p:nvSpPr>
        <p:spPr>
          <a:xfrm>
            <a:off x="446315" y="1463040"/>
            <a:ext cx="9742714" cy="4770098"/>
          </a:xfrm>
        </p:spPr>
        <p:txBody>
          <a:bodyPr/>
          <a:lstStyle/>
          <a:p>
            <a:r>
              <a:rPr lang="en-IN" sz="2000" dirty="0">
                <a:solidFill>
                  <a:schemeClr val="tx1"/>
                </a:solidFill>
              </a:rPr>
              <a:t>Improving the Awareness and Understanding of Risk</a:t>
            </a:r>
          </a:p>
          <a:p>
            <a:r>
              <a:rPr lang="en-IN" dirty="0">
                <a:solidFill>
                  <a:schemeClr val="tx1"/>
                </a:solidFill>
              </a:rPr>
              <a:t>Enabling Coherence and Mutual Reinforcement of Initiatives under the Major Global Frameworks for Enhancing Disaster Resilience</a:t>
            </a:r>
          </a:p>
          <a:p>
            <a:r>
              <a:rPr lang="en-IN" dirty="0">
                <a:solidFill>
                  <a:schemeClr val="tx1"/>
                </a:solidFill>
              </a:rPr>
              <a:t>Capacity Development</a:t>
            </a:r>
          </a:p>
          <a:p>
            <a:r>
              <a:rPr lang="en-IN" dirty="0">
                <a:solidFill>
                  <a:schemeClr val="tx1"/>
                </a:solidFill>
              </a:rPr>
              <a:t>Social Inclusion in DRR</a:t>
            </a:r>
          </a:p>
          <a:p>
            <a:r>
              <a:rPr lang="en-IN" dirty="0">
                <a:solidFill>
                  <a:schemeClr val="tx1"/>
                </a:solidFill>
              </a:rPr>
              <a:t>Intra-Government Coordination and Integration</a:t>
            </a:r>
          </a:p>
          <a:p>
            <a:r>
              <a:rPr lang="en-IN" dirty="0">
                <a:solidFill>
                  <a:schemeClr val="tx1"/>
                </a:solidFill>
              </a:rPr>
              <a:t>Project Appraisal and implementation</a:t>
            </a:r>
          </a:p>
          <a:p>
            <a:r>
              <a:rPr lang="en-IN" dirty="0">
                <a:solidFill>
                  <a:schemeClr val="tx1"/>
                </a:solidFill>
              </a:rPr>
              <a:t>Budget Allocations:</a:t>
            </a:r>
          </a:p>
          <a:p>
            <a:pPr marL="0" indent="0">
              <a:buNone/>
            </a:pPr>
            <a:endParaRPr lang="en-IN" dirty="0">
              <a:solidFill>
                <a:schemeClr val="tx1"/>
              </a:solidFill>
            </a:endParaRPr>
          </a:p>
        </p:txBody>
      </p:sp>
      <p:sp>
        <p:nvSpPr>
          <p:cNvPr id="4" name="TextBox 3"/>
          <p:cNvSpPr txBox="1"/>
          <p:nvPr/>
        </p:nvSpPr>
        <p:spPr>
          <a:xfrm>
            <a:off x="2795452" y="4781006"/>
            <a:ext cx="4362994" cy="923330"/>
          </a:xfrm>
          <a:prstGeom prst="rect">
            <a:avLst/>
          </a:prstGeom>
          <a:noFill/>
        </p:spPr>
        <p:txBody>
          <a:bodyPr wrap="square" rtlCol="0">
            <a:spAutoFit/>
          </a:bodyPr>
          <a:lstStyle/>
          <a:p>
            <a:pPr marL="400050" indent="-400050">
              <a:buFont typeface="+mj-lt"/>
              <a:buAutoNum type="romanLcPeriod"/>
            </a:pPr>
            <a:r>
              <a:rPr lang="en-IN" dirty="0"/>
              <a:t>National Disaster Response Fund </a:t>
            </a:r>
          </a:p>
          <a:p>
            <a:pPr marL="400050" indent="-400050">
              <a:buFont typeface="+mj-lt"/>
              <a:buAutoNum type="romanLcPeriod"/>
            </a:pPr>
            <a:r>
              <a:rPr lang="en-IN" dirty="0"/>
              <a:t>State Disaster Response Fund </a:t>
            </a:r>
          </a:p>
          <a:p>
            <a:pPr marL="400050" indent="-400050">
              <a:buFont typeface="+mj-lt"/>
              <a:buAutoNum type="romanLcPeriod"/>
            </a:pPr>
            <a:r>
              <a:rPr lang="en-IN" dirty="0"/>
              <a:t>National Disaster Mitigation Fund</a:t>
            </a:r>
          </a:p>
        </p:txBody>
      </p:sp>
    </p:spTree>
    <p:extLst>
      <p:ext uri="{BB962C8B-B14F-4D97-AF65-F5344CB8AC3E}">
        <p14:creationId xmlns:p14="http://schemas.microsoft.com/office/powerpoint/2010/main" val="1905230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4"/>
          </p:nvPr>
        </p:nvSpPr>
        <p:spPr>
          <a:ln>
            <a:noFill/>
          </a:ln>
        </p:spPr>
        <p:txBody>
          <a:bodyPr/>
          <a:lstStyle/>
          <a:p>
            <a:pPr algn="ctr"/>
            <a:r>
              <a:rPr lang="en-IN" sz="2000" b="1" u="sng" dirty="0">
                <a:solidFill>
                  <a:schemeClr val="tx1"/>
                </a:solidFill>
              </a:rPr>
              <a:t>Preparedness</a:t>
            </a:r>
            <a:endParaRPr lang="en-IN" dirty="0"/>
          </a:p>
        </p:txBody>
      </p:sp>
      <p:sp>
        <p:nvSpPr>
          <p:cNvPr id="4" name="Text Placeholder 3"/>
          <p:cNvSpPr>
            <a:spLocks noGrp="1"/>
          </p:cNvSpPr>
          <p:nvPr>
            <p:ph type="body" sz="quarter" idx="15"/>
          </p:nvPr>
        </p:nvSpPr>
        <p:spPr>
          <a:ln>
            <a:noFill/>
          </a:ln>
        </p:spPr>
        <p:txBody>
          <a:bodyPr/>
          <a:lstStyle/>
          <a:p>
            <a:pPr algn="ctr"/>
            <a:r>
              <a:rPr lang="en-IN" sz="2000" u="sng" dirty="0">
                <a:solidFill>
                  <a:schemeClr val="tx1"/>
                </a:solidFill>
              </a:rPr>
              <a:t>Response</a:t>
            </a:r>
          </a:p>
        </p:txBody>
      </p:sp>
      <p:sp>
        <p:nvSpPr>
          <p:cNvPr id="5" name="Text Placeholder 4"/>
          <p:cNvSpPr>
            <a:spLocks noGrp="1"/>
          </p:cNvSpPr>
          <p:nvPr>
            <p:ph type="body" sz="quarter" idx="17"/>
          </p:nvPr>
        </p:nvSpPr>
        <p:spPr>
          <a:xfrm>
            <a:off x="571499" y="2156688"/>
            <a:ext cx="5267597" cy="3891415"/>
          </a:xfrm>
        </p:spPr>
        <p:txBody>
          <a:bodyPr/>
          <a:lstStyle/>
          <a:p>
            <a:r>
              <a:rPr lang="en-IN" sz="1800" dirty="0">
                <a:solidFill>
                  <a:schemeClr val="tx1"/>
                </a:solidFill>
              </a:rPr>
              <a:t>Aims to build the capacities needed to efficiently manage all types of emergencies and achieve orderly transitions from response to sustained recovery.</a:t>
            </a:r>
          </a:p>
          <a:p>
            <a:endParaRPr lang="en-IN" sz="1800" dirty="0">
              <a:solidFill>
                <a:schemeClr val="tx1"/>
              </a:solidFill>
            </a:endParaRPr>
          </a:p>
          <a:p>
            <a:pPr marL="285750" indent="-285750">
              <a:buFont typeface="Arial" panose="020B0604020202020204" pitchFamily="34" charset="0"/>
              <a:buChar char="•"/>
            </a:pPr>
            <a:r>
              <a:rPr lang="en-IN" sz="1800" dirty="0">
                <a:solidFill>
                  <a:schemeClr val="tx1"/>
                </a:solidFill>
              </a:rPr>
              <a:t>Role of Local level preparedness: </a:t>
            </a:r>
            <a:r>
              <a:rPr lang="en-IN" sz="1800" b="1" dirty="0">
                <a:solidFill>
                  <a:schemeClr val="tx1"/>
                </a:solidFill>
              </a:rPr>
              <a:t>Incident Response Team (IRT)</a:t>
            </a:r>
          </a:p>
          <a:p>
            <a:pPr marL="285750" indent="-285750">
              <a:buFont typeface="Arial" panose="020B0604020202020204" pitchFamily="34" charset="0"/>
              <a:buChar char="•"/>
            </a:pPr>
            <a:r>
              <a:rPr lang="en-IN" sz="1800" dirty="0">
                <a:solidFill>
                  <a:schemeClr val="tx1"/>
                </a:solidFill>
              </a:rPr>
              <a:t>Role of </a:t>
            </a:r>
            <a:r>
              <a:rPr lang="en-IN" sz="1800" b="1" dirty="0">
                <a:solidFill>
                  <a:schemeClr val="tx1"/>
                </a:solidFill>
              </a:rPr>
              <a:t>National Early Warning System</a:t>
            </a:r>
          </a:p>
          <a:p>
            <a:pPr marL="285750" indent="-285750">
              <a:buFont typeface="Arial" panose="020B0604020202020204" pitchFamily="34" charset="0"/>
              <a:buChar char="•"/>
            </a:pPr>
            <a:r>
              <a:rPr lang="en-IN" sz="1800" dirty="0">
                <a:solidFill>
                  <a:schemeClr val="tx1"/>
                </a:solidFill>
              </a:rPr>
              <a:t>Role of National Emergency Response Centre (NERC)</a:t>
            </a:r>
          </a:p>
          <a:p>
            <a:pPr marL="285750" indent="-285750">
              <a:buFont typeface="Arial" panose="020B0604020202020204" pitchFamily="34" charset="0"/>
              <a:buChar char="•"/>
            </a:pPr>
            <a:r>
              <a:rPr lang="en-IN" sz="1800" b="1" dirty="0">
                <a:solidFill>
                  <a:schemeClr val="tx1"/>
                </a:solidFill>
              </a:rPr>
              <a:t>India Disaster Resource Network (IDRN)  </a:t>
            </a:r>
          </a:p>
          <a:p>
            <a:endParaRPr lang="en-IN" sz="1600" b="1" dirty="0">
              <a:solidFill>
                <a:schemeClr val="tx1"/>
              </a:solidFill>
            </a:endParaRPr>
          </a:p>
          <a:p>
            <a:pPr marL="285750" indent="-285750">
              <a:buFont typeface="Arial" panose="020B0604020202020204" pitchFamily="34" charset="0"/>
              <a:buChar char="•"/>
            </a:pPr>
            <a:endParaRPr lang="en-IN" dirty="0"/>
          </a:p>
        </p:txBody>
      </p:sp>
      <p:sp>
        <p:nvSpPr>
          <p:cNvPr id="6" name="Text Placeholder 5"/>
          <p:cNvSpPr>
            <a:spLocks noGrp="1"/>
          </p:cNvSpPr>
          <p:nvPr>
            <p:ph type="body" sz="quarter" idx="18"/>
          </p:nvPr>
        </p:nvSpPr>
        <p:spPr>
          <a:xfrm>
            <a:off x="6453051" y="2156688"/>
            <a:ext cx="5167449" cy="3891415"/>
          </a:xfrm>
        </p:spPr>
        <p:txBody>
          <a:bodyPr/>
          <a:lstStyle/>
          <a:p>
            <a:r>
              <a:rPr lang="en-IN" sz="1800" dirty="0">
                <a:solidFill>
                  <a:schemeClr val="tx1"/>
                </a:solidFill>
              </a:rPr>
              <a:t>Actions taken directly before, during or immediately after a disaster in order to save lives, reduce health impacts, ensure public safety and meet the basic subsistence needs of the people affected.</a:t>
            </a:r>
          </a:p>
          <a:p>
            <a:pPr marL="285750" indent="-285750">
              <a:buFont typeface="Arial" panose="020B0604020202020204" pitchFamily="34" charset="0"/>
              <a:buChar char="•"/>
            </a:pPr>
            <a:endParaRPr lang="en-IN" sz="1800" dirty="0">
              <a:solidFill>
                <a:schemeClr val="tx1"/>
              </a:solidFill>
            </a:endParaRPr>
          </a:p>
          <a:p>
            <a:pPr marL="285750" indent="-285750">
              <a:buFont typeface="Arial" panose="020B0604020202020204" pitchFamily="34" charset="0"/>
              <a:buChar char="•"/>
            </a:pPr>
            <a:r>
              <a:rPr lang="en-IN" sz="1800" dirty="0">
                <a:solidFill>
                  <a:schemeClr val="tx1"/>
                </a:solidFill>
              </a:rPr>
              <a:t>Response System Activation: Role of Integrated Control Room for Emergency Response (</a:t>
            </a:r>
            <a:r>
              <a:rPr lang="en-IN" sz="1800" b="1" dirty="0">
                <a:solidFill>
                  <a:schemeClr val="tx1"/>
                </a:solidFill>
              </a:rPr>
              <a:t>ICR-ER)</a:t>
            </a:r>
          </a:p>
          <a:p>
            <a:pPr marL="285750" indent="-285750">
              <a:buFont typeface="Arial" panose="020B0604020202020204" pitchFamily="34" charset="0"/>
              <a:buChar char="•"/>
            </a:pPr>
            <a:r>
              <a:rPr lang="en-IN" sz="1800" dirty="0">
                <a:solidFill>
                  <a:schemeClr val="tx1"/>
                </a:solidFill>
              </a:rPr>
              <a:t>Responding to Requests for Central Assistance from states</a:t>
            </a:r>
          </a:p>
          <a:p>
            <a:pPr marL="285750" indent="-285750">
              <a:buFont typeface="Arial" panose="020B0604020202020204" pitchFamily="34" charset="0"/>
              <a:buChar char="•"/>
            </a:pPr>
            <a:r>
              <a:rPr lang="en-IN" sz="1800" dirty="0">
                <a:solidFill>
                  <a:schemeClr val="tx1"/>
                </a:solidFill>
              </a:rPr>
              <a:t>Management of Disasters Impacting more than one state</a:t>
            </a:r>
          </a:p>
        </p:txBody>
      </p:sp>
      <p:sp>
        <p:nvSpPr>
          <p:cNvPr id="2" name="Title 1"/>
          <p:cNvSpPr>
            <a:spLocks noGrp="1"/>
          </p:cNvSpPr>
          <p:nvPr>
            <p:ph type="title"/>
          </p:nvPr>
        </p:nvSpPr>
        <p:spPr/>
        <p:txBody>
          <a:bodyPr/>
          <a:lstStyle/>
          <a:p>
            <a:r>
              <a:rPr lang="en-IN" sz="3200" dirty="0"/>
              <a:t>Preparedness and Response</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1048" t="59237" r="36381" b="17334"/>
          <a:stretch/>
        </p:blipFill>
        <p:spPr>
          <a:xfrm>
            <a:off x="1102176" y="5631981"/>
            <a:ext cx="2103121" cy="1134579"/>
          </a:xfrm>
          <a:prstGeom prst="rect">
            <a:avLst/>
          </a:prstGeom>
        </p:spPr>
      </p:pic>
    </p:spTree>
    <p:extLst>
      <p:ext uri="{BB962C8B-B14F-4D97-AF65-F5344CB8AC3E}">
        <p14:creationId xmlns:p14="http://schemas.microsoft.com/office/powerpoint/2010/main" val="1254500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906737"/>
            <a:ext cx="11174186" cy="535531"/>
          </a:xfrm>
        </p:spPr>
        <p:txBody>
          <a:bodyPr/>
          <a:lstStyle/>
          <a:p>
            <a:r>
              <a:rPr lang="en-IN" sz="3200" dirty="0"/>
              <a:t>Recovery and Building Back Better</a:t>
            </a:r>
          </a:p>
        </p:txBody>
      </p:sp>
      <p:sp>
        <p:nvSpPr>
          <p:cNvPr id="3" name="Content Placeholder 2"/>
          <p:cNvSpPr>
            <a:spLocks noGrp="1"/>
          </p:cNvSpPr>
          <p:nvPr>
            <p:ph idx="1"/>
          </p:nvPr>
        </p:nvSpPr>
        <p:spPr>
          <a:xfrm>
            <a:off x="446314" y="1985554"/>
            <a:ext cx="10252165" cy="4339024"/>
          </a:xfrm>
        </p:spPr>
        <p:txBody>
          <a:bodyPr/>
          <a:lstStyle/>
          <a:p>
            <a:pPr marL="0" indent="0">
              <a:buNone/>
            </a:pPr>
            <a:r>
              <a:rPr lang="en-IN" sz="2000" b="1" u="sng" dirty="0">
                <a:solidFill>
                  <a:schemeClr val="tx1"/>
                </a:solidFill>
              </a:rPr>
              <a:t>Recovery:</a:t>
            </a:r>
          </a:p>
          <a:p>
            <a:r>
              <a:rPr lang="en-IN" dirty="0">
                <a:solidFill>
                  <a:schemeClr val="tx1"/>
                </a:solidFill>
              </a:rPr>
              <a:t>The recovery task of rehabilitation and reconstruction begins soon after the emergency phase ends, and should be based on pre-existing strategies and policies.</a:t>
            </a:r>
          </a:p>
          <a:p>
            <a:r>
              <a:rPr lang="en-IN" dirty="0">
                <a:solidFill>
                  <a:schemeClr val="tx1"/>
                </a:solidFill>
              </a:rPr>
              <a:t>The focus of recovery is on restoring livelihoods, shifting to a path of sustainable development that reduces disaster risk.</a:t>
            </a:r>
          </a:p>
          <a:p>
            <a:r>
              <a:rPr lang="en-IN" dirty="0">
                <a:solidFill>
                  <a:schemeClr val="tx1"/>
                </a:solidFill>
              </a:rPr>
              <a:t>Recovery programmes, coupled with the </a:t>
            </a:r>
            <a:r>
              <a:rPr lang="en-IN" b="1" dirty="0">
                <a:solidFill>
                  <a:srgbClr val="0070C0"/>
                </a:solidFill>
              </a:rPr>
              <a:t>heightened public awareness and engagement </a:t>
            </a:r>
            <a:r>
              <a:rPr lang="en-IN" dirty="0">
                <a:solidFill>
                  <a:schemeClr val="tx1"/>
                </a:solidFill>
              </a:rPr>
              <a:t>after a disaster, afford a valuable </a:t>
            </a:r>
            <a:r>
              <a:rPr lang="en-IN" b="1" dirty="0">
                <a:solidFill>
                  <a:srgbClr val="FF0000"/>
                </a:solidFill>
              </a:rPr>
              <a:t>opportunity to develop and implement</a:t>
            </a:r>
            <a:r>
              <a:rPr lang="en-IN" dirty="0">
                <a:solidFill>
                  <a:schemeClr val="tx1"/>
                </a:solidFill>
              </a:rPr>
              <a:t> disaster risk reduction measures and to apply the “</a:t>
            </a:r>
            <a:r>
              <a:rPr lang="en-IN" b="1" dirty="0">
                <a:solidFill>
                  <a:schemeClr val="tx1"/>
                </a:solidFill>
              </a:rPr>
              <a:t>Build Back Better</a:t>
            </a:r>
            <a:r>
              <a:rPr lang="en-IN" dirty="0">
                <a:solidFill>
                  <a:schemeClr val="tx1"/>
                </a:solidFill>
              </a:rPr>
              <a:t>” principle.- Approach matters!</a:t>
            </a:r>
          </a:p>
        </p:txBody>
      </p:sp>
    </p:spTree>
    <p:extLst>
      <p:ext uri="{BB962C8B-B14F-4D97-AF65-F5344CB8AC3E}">
        <p14:creationId xmlns:p14="http://schemas.microsoft.com/office/powerpoint/2010/main" val="656543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932863"/>
            <a:ext cx="11174186" cy="535531"/>
          </a:xfrm>
        </p:spPr>
        <p:txBody>
          <a:bodyPr/>
          <a:lstStyle/>
          <a:p>
            <a:r>
              <a:rPr lang="en-IN" sz="3200" dirty="0"/>
              <a:t>Recovery and Building Back Better</a:t>
            </a:r>
          </a:p>
        </p:txBody>
      </p:sp>
      <p:sp>
        <p:nvSpPr>
          <p:cNvPr id="3" name="Content Placeholder 2"/>
          <p:cNvSpPr>
            <a:spLocks noGrp="1"/>
          </p:cNvSpPr>
          <p:nvPr>
            <p:ph idx="1"/>
          </p:nvPr>
        </p:nvSpPr>
        <p:spPr>
          <a:xfrm>
            <a:off x="446314" y="1920240"/>
            <a:ext cx="10252165" cy="4312898"/>
          </a:xfrm>
        </p:spPr>
        <p:txBody>
          <a:bodyPr/>
          <a:lstStyle/>
          <a:p>
            <a:pPr marL="0" indent="0">
              <a:buNone/>
            </a:pPr>
            <a:r>
              <a:rPr lang="en-IN" sz="2000" b="1" u="sng" dirty="0">
                <a:solidFill>
                  <a:schemeClr val="tx1"/>
                </a:solidFill>
              </a:rPr>
              <a:t>Recovery:</a:t>
            </a:r>
          </a:p>
          <a:p>
            <a:r>
              <a:rPr lang="en-IN" dirty="0">
                <a:solidFill>
                  <a:schemeClr val="tx1"/>
                </a:solidFill>
              </a:rPr>
              <a:t>Aspects of Recovery: Physical, Economic, Social</a:t>
            </a:r>
          </a:p>
          <a:p>
            <a:pPr marL="0" indent="0">
              <a:buNone/>
            </a:pPr>
            <a:endParaRPr lang="en-IN" dirty="0">
              <a:solidFill>
                <a:schemeClr val="tx1"/>
              </a:solidFill>
            </a:endParaRPr>
          </a:p>
          <a:p>
            <a:r>
              <a:rPr lang="en-IN" b="1" dirty="0">
                <a:solidFill>
                  <a:schemeClr val="tx1"/>
                </a:solidFill>
              </a:rPr>
              <a:t>Post-Disaster Needs Assessment (PDNA)</a:t>
            </a:r>
          </a:p>
          <a:p>
            <a:pPr marL="514350" indent="-514350">
              <a:buFont typeface="+mj-lt"/>
              <a:buAutoNum type="romanLcPeriod"/>
            </a:pPr>
            <a:r>
              <a:rPr lang="en-IN" dirty="0">
                <a:solidFill>
                  <a:schemeClr val="tx1"/>
                </a:solidFill>
              </a:rPr>
              <a:t>Damage and Loss Assessment (DALA) </a:t>
            </a:r>
          </a:p>
          <a:p>
            <a:pPr marL="514350" indent="-514350">
              <a:buFont typeface="+mj-lt"/>
              <a:buAutoNum type="romanLcPeriod"/>
            </a:pPr>
            <a:r>
              <a:rPr lang="en-IN" dirty="0">
                <a:solidFill>
                  <a:schemeClr val="tx1"/>
                </a:solidFill>
              </a:rPr>
              <a:t>Human Recovery Needs Assessment (HRNA)</a:t>
            </a:r>
          </a:p>
          <a:p>
            <a:pPr marL="514350" indent="-514350">
              <a:buFont typeface="+mj-lt"/>
              <a:buAutoNum type="romanLcPeriod"/>
            </a:pPr>
            <a:r>
              <a:rPr lang="en-IN" dirty="0">
                <a:solidFill>
                  <a:schemeClr val="tx1"/>
                </a:solidFill>
              </a:rPr>
              <a:t>Recovery Framework</a:t>
            </a:r>
          </a:p>
          <a:p>
            <a:endParaRPr lang="en-IN" sz="2000" dirty="0">
              <a:solidFill>
                <a:schemeClr val="tx1"/>
              </a:solidFill>
            </a:endParaRPr>
          </a:p>
        </p:txBody>
      </p:sp>
    </p:spTree>
    <p:extLst>
      <p:ext uri="{BB962C8B-B14F-4D97-AF65-F5344CB8AC3E}">
        <p14:creationId xmlns:p14="http://schemas.microsoft.com/office/powerpoint/2010/main" val="1444884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5" y="800661"/>
            <a:ext cx="11174186" cy="590931"/>
          </a:xfrm>
        </p:spPr>
        <p:txBody>
          <a:bodyPr/>
          <a:lstStyle/>
          <a:p>
            <a:r>
              <a:rPr lang="en-IN" dirty="0"/>
              <a:t>The Path Ahead</a:t>
            </a:r>
          </a:p>
        </p:txBody>
      </p:sp>
      <p:sp>
        <p:nvSpPr>
          <p:cNvPr id="3" name="Content Placeholder 2"/>
          <p:cNvSpPr>
            <a:spLocks noGrp="1"/>
          </p:cNvSpPr>
          <p:nvPr>
            <p:ph idx="1"/>
          </p:nvPr>
        </p:nvSpPr>
        <p:spPr>
          <a:xfrm>
            <a:off x="446315" y="1881050"/>
            <a:ext cx="9847216" cy="4352087"/>
          </a:xfrm>
        </p:spPr>
        <p:txBody>
          <a:bodyPr/>
          <a:lstStyle/>
          <a:p>
            <a:r>
              <a:rPr lang="en-IN" sz="2000" dirty="0">
                <a:solidFill>
                  <a:schemeClr val="tx1"/>
                </a:solidFill>
              </a:rPr>
              <a:t>With the kind of economic losses and developmental setbacks that the country has been suffering year after year, it makes good economic sense to </a:t>
            </a:r>
            <a:r>
              <a:rPr lang="en-IN" sz="2000" b="1" dirty="0">
                <a:solidFill>
                  <a:srgbClr val="0070C0"/>
                </a:solidFill>
              </a:rPr>
              <a:t>spend a little extra today in a planned way </a:t>
            </a:r>
            <a:r>
              <a:rPr lang="en-IN" sz="2000" dirty="0">
                <a:solidFill>
                  <a:schemeClr val="tx1"/>
                </a:solidFill>
              </a:rPr>
              <a:t>on steps and components that can help in prevention and mitigation of disasters.</a:t>
            </a:r>
          </a:p>
          <a:p>
            <a:endParaRPr lang="en-IN" sz="2000" dirty="0">
              <a:solidFill>
                <a:schemeClr val="tx1"/>
              </a:solidFill>
            </a:endParaRPr>
          </a:p>
          <a:p>
            <a:r>
              <a:rPr lang="en-IN" sz="2000" b="1" u="sng" dirty="0">
                <a:solidFill>
                  <a:schemeClr val="tx1"/>
                </a:solidFill>
              </a:rPr>
              <a:t>Vision</a:t>
            </a:r>
            <a:r>
              <a:rPr lang="en-IN" sz="2000" dirty="0">
                <a:solidFill>
                  <a:schemeClr val="tx1"/>
                </a:solidFill>
              </a:rPr>
              <a:t>:</a:t>
            </a:r>
          </a:p>
          <a:p>
            <a:pPr marL="0" indent="0">
              <a:buNone/>
            </a:pPr>
            <a:r>
              <a:rPr lang="en-IN" dirty="0">
                <a:solidFill>
                  <a:schemeClr val="tx1"/>
                </a:solidFill>
              </a:rPr>
              <a:t>“Make India disaster resilient across all sectors, achieve substantial and inclusive disaster risk reduction by building local capacities starting with the poor and decreasing significantly the loss of lives, livelihoods, and assets in different forms including economic, physical, social, cultural, and environmental while enhancing the ability to cope with disasters at all levels</a:t>
            </a:r>
            <a:r>
              <a:rPr lang="en-IN" i="1" dirty="0"/>
              <a:t>.”</a:t>
            </a:r>
            <a:endParaRPr lang="en-IN" sz="2000" dirty="0">
              <a:solidFill>
                <a:schemeClr val="tx1"/>
              </a:solidFill>
            </a:endParaRPr>
          </a:p>
          <a:p>
            <a:pPr marL="0" indent="0">
              <a:buNone/>
            </a:pPr>
            <a:endParaRPr lang="en-IN" sz="2000" dirty="0">
              <a:solidFill>
                <a:schemeClr val="tx1"/>
              </a:solidFill>
            </a:endParaRPr>
          </a:p>
          <a:p>
            <a:pPr marL="0" indent="0">
              <a:buNone/>
            </a:pPr>
            <a:endParaRPr lang="en-IN" sz="2000" dirty="0">
              <a:solidFill>
                <a:schemeClr val="tx1"/>
              </a:solidFill>
            </a:endParaRPr>
          </a:p>
        </p:txBody>
      </p:sp>
    </p:spTree>
    <p:extLst>
      <p:ext uri="{BB962C8B-B14F-4D97-AF65-F5344CB8AC3E}">
        <p14:creationId xmlns:p14="http://schemas.microsoft.com/office/powerpoint/2010/main" val="4154434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1044671"/>
            <a:ext cx="11174186" cy="4062906"/>
          </a:xfrm>
        </p:spPr>
        <p:txBody>
          <a:bodyPr/>
          <a:lstStyle/>
          <a:p>
            <a:pPr algn="ctr"/>
            <a:r>
              <a:rPr lang="en-IN" dirty="0"/>
              <a:t>“By failing to prepare,</a:t>
            </a:r>
            <a:br>
              <a:rPr lang="en-IN" dirty="0"/>
            </a:br>
            <a:r>
              <a:rPr lang="en-IN" dirty="0"/>
              <a:t>you are preparing to fail.”</a:t>
            </a:r>
            <a:br>
              <a:rPr lang="en-IN" dirty="0"/>
            </a:br>
            <a:br>
              <a:rPr lang="en-IN" dirty="0"/>
            </a:br>
            <a:r>
              <a:rPr lang="en-IN" sz="2400" dirty="0"/>
              <a:t>- Benjamin Franklin</a:t>
            </a:r>
          </a:p>
        </p:txBody>
      </p:sp>
    </p:spTree>
    <p:extLst>
      <p:ext uri="{BB962C8B-B14F-4D97-AF65-F5344CB8AC3E}">
        <p14:creationId xmlns:p14="http://schemas.microsoft.com/office/powerpoint/2010/main" val="852067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527915"/>
            <a:ext cx="11174186" cy="535531"/>
          </a:xfrm>
        </p:spPr>
        <p:txBody>
          <a:bodyPr/>
          <a:lstStyle/>
          <a:p>
            <a:r>
              <a:rPr lang="en-IN" sz="3200" dirty="0"/>
              <a:t>References:</a:t>
            </a:r>
          </a:p>
        </p:txBody>
      </p:sp>
      <p:sp>
        <p:nvSpPr>
          <p:cNvPr id="3" name="Content Placeholder 2"/>
          <p:cNvSpPr>
            <a:spLocks noGrp="1"/>
          </p:cNvSpPr>
          <p:nvPr>
            <p:ph idx="1"/>
          </p:nvPr>
        </p:nvSpPr>
        <p:spPr>
          <a:xfrm>
            <a:off x="446315" y="1463040"/>
            <a:ext cx="8736874" cy="4770098"/>
          </a:xfrm>
        </p:spPr>
        <p:txBody>
          <a:bodyPr/>
          <a:lstStyle/>
          <a:p>
            <a:r>
              <a:rPr lang="en-IN" dirty="0">
                <a:hlinkClick r:id="rId2"/>
              </a:rPr>
              <a:t>https://www.undp.org/content/undp/en/home/sustainable -development-goals.html</a:t>
            </a:r>
            <a:endParaRPr lang="en-IN" dirty="0"/>
          </a:p>
          <a:p>
            <a:r>
              <a:rPr lang="en-IN" dirty="0"/>
              <a:t>Park Textbook of Preventive and Social medicine- 26</a:t>
            </a:r>
            <a:r>
              <a:rPr lang="en-IN" baseline="30000" dirty="0"/>
              <a:t>th</a:t>
            </a:r>
            <a:r>
              <a:rPr lang="en-IN" dirty="0"/>
              <a:t> Edition</a:t>
            </a:r>
          </a:p>
          <a:p>
            <a:r>
              <a:rPr lang="en-IN" dirty="0"/>
              <a:t>Textbook of Preventive and Social medicine- </a:t>
            </a:r>
            <a:r>
              <a:rPr lang="en-IN" dirty="0" err="1"/>
              <a:t>Sundarlal</a:t>
            </a:r>
            <a:endParaRPr lang="en-IN" dirty="0"/>
          </a:p>
          <a:p>
            <a:r>
              <a:rPr lang="en-IN" dirty="0"/>
              <a:t>India Disaster Report 2011</a:t>
            </a:r>
          </a:p>
          <a:p>
            <a:r>
              <a:rPr lang="en-IN" dirty="0"/>
              <a:t>Disaster Management in India 2011</a:t>
            </a:r>
          </a:p>
          <a:p>
            <a:r>
              <a:rPr lang="en-IN" dirty="0"/>
              <a:t>National Disaster Management Plan 2019</a:t>
            </a:r>
          </a:p>
          <a:p>
            <a:r>
              <a:rPr lang="en-IN" dirty="0">
                <a:hlinkClick r:id="rId3"/>
              </a:rPr>
              <a:t>https://idrn.nidm.gov.in/</a:t>
            </a:r>
            <a:endParaRPr lang="en-IN" dirty="0"/>
          </a:p>
          <a:p>
            <a:r>
              <a:rPr lang="en-IN" dirty="0">
                <a:hlinkClick r:id="rId4"/>
              </a:rPr>
              <a:t>https://ndma.gov.in/</a:t>
            </a:r>
            <a:endParaRPr lang="en-IN" dirty="0"/>
          </a:p>
          <a:p>
            <a:r>
              <a:rPr lang="en-IN" dirty="0">
                <a:hlinkClick r:id="rId5"/>
              </a:rPr>
              <a:t>http://www.ndrf.gov.in/</a:t>
            </a:r>
            <a:endParaRPr lang="en-IN" dirty="0"/>
          </a:p>
          <a:p>
            <a:endParaRPr lang="en-IN" dirty="0"/>
          </a:p>
          <a:p>
            <a:endParaRPr lang="en-IN" dirty="0"/>
          </a:p>
        </p:txBody>
      </p:sp>
    </p:spTree>
    <p:extLst>
      <p:ext uri="{BB962C8B-B14F-4D97-AF65-F5344CB8AC3E}">
        <p14:creationId xmlns:p14="http://schemas.microsoft.com/office/powerpoint/2010/main" val="3056883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478" y="418012"/>
            <a:ext cx="10673648" cy="5995851"/>
          </a:xfrm>
          <a:prstGeom prst="rect">
            <a:avLst/>
          </a:prstGeom>
        </p:spPr>
      </p:pic>
    </p:spTree>
    <p:extLst>
      <p:ext uri="{BB962C8B-B14F-4D97-AF65-F5344CB8AC3E}">
        <p14:creationId xmlns:p14="http://schemas.microsoft.com/office/powerpoint/2010/main" val="2375654364"/>
      </p:ext>
    </p:extLst>
  </p:cSld>
  <p:clrMapOvr>
    <a:masterClrMapping/>
  </p:clrMapOvr>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89715846_Ocean presentation_RVA_v4.potx" id="{354FE8D4-E883-4E79-A422-6A1915D44872}" vid="{AAC9F203-D7BC-4B95-936D-67F55828A5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8E2C315-492F-482C-BE04-955377E16A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3D7A05-DE9A-4773-A113-AAE964924F7A}">
  <ds:schemaRefs>
    <ds:schemaRef ds:uri="http://schemas.microsoft.com/sharepoint/v3/contenttype/forms"/>
  </ds:schemaRefs>
</ds:datastoreItem>
</file>

<file path=customXml/itemProps3.xml><?xml version="1.0" encoding="utf-8"?>
<ds:datastoreItem xmlns:ds="http://schemas.openxmlformats.org/officeDocument/2006/customXml" ds:itemID="{599B7651-08C1-49A1-AFE9-4E4CD342176D}">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6c05727-aa75-4e4a-9b5f-8a80a1165891"/>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Ocean presentation</Template>
  <TotalTime>1</TotalTime>
  <Words>1712</Words>
  <Application>Microsoft Office PowerPoint</Application>
  <PresentationFormat>Widescreen</PresentationFormat>
  <Paragraphs>231</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Times New Roman</vt:lpstr>
      <vt:lpstr>Office Theme</vt:lpstr>
      <vt:lpstr>Disaster Management in India </vt:lpstr>
      <vt:lpstr>Introduction to Disaster Management</vt:lpstr>
      <vt:lpstr>Introduction to Disaster Management</vt:lpstr>
      <vt:lpstr>Introduction to Disaster Management</vt:lpstr>
      <vt:lpstr>Introduction to Disaster Management</vt:lpstr>
      <vt:lpstr>PowerPoint Presentation</vt:lpstr>
      <vt:lpstr>Major Disasters in India</vt:lpstr>
      <vt:lpstr>Uttarakhand Floods, 2013</vt:lpstr>
      <vt:lpstr>Disaster Management in India</vt:lpstr>
      <vt:lpstr>Disaster Management in India</vt:lpstr>
      <vt:lpstr>Institutional and Policy framework</vt:lpstr>
      <vt:lpstr>Institutional and Policy framework</vt:lpstr>
      <vt:lpstr>National Disaster Management Authority (NDMA)</vt:lpstr>
      <vt:lpstr>National Disaster Response Force (NDRF)</vt:lpstr>
      <vt:lpstr>National Institute of Disaster Management (NIDM)</vt:lpstr>
      <vt:lpstr>Integrated Control Room for Emergency Response (ICR-ER)</vt:lpstr>
      <vt:lpstr>Institutional and Policy framework</vt:lpstr>
      <vt:lpstr>State Disaster Management Authority (SDMA)</vt:lpstr>
      <vt:lpstr>District Disaster Management Authority (DDMA)</vt:lpstr>
      <vt:lpstr>Risks and Challenges</vt:lpstr>
      <vt:lpstr>Coherence and Mutual Reinforcement of Three Post-2015 Global Frameworks for DRR:</vt:lpstr>
      <vt:lpstr>Sustainable Development Goals (SDGs) and Disaster resilience</vt:lpstr>
      <vt:lpstr>Mitigation: Enhancing Disaster Resilience</vt:lpstr>
      <vt:lpstr>Preparedness and Response</vt:lpstr>
      <vt:lpstr>Recovery and Building Back Better</vt:lpstr>
      <vt:lpstr>Recovery and Building Back Better</vt:lpstr>
      <vt:lpstr>The Path Ahead</vt:lpstr>
      <vt:lpstr>“By failing to prepare, you are preparing to fail.”  - Benjamin Franklin</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prasa</dc:creator>
  <cp:lastModifiedBy>prasadkhushbu09@gmail.com</cp:lastModifiedBy>
  <cp:revision>2</cp:revision>
  <dcterms:created xsi:type="dcterms:W3CDTF">2021-10-23T02:06:27Z</dcterms:created>
  <dcterms:modified xsi:type="dcterms:W3CDTF">2026-03-10T11:49:43Z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